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8" r:id="rId14"/>
    <p:sldId id="271" r:id="rId15"/>
    <p:sldId id="270"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5" d="100"/>
          <a:sy n="75" d="100"/>
        </p:scale>
        <p:origin x="37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168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6575062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hyperlink" Target="https://www.researchgate.net/publication/350579120_Machine_Learning_Based_Indoor_Localization_using_Wi-Fi_and_Smartphone?enrichId=rgreq-39daf2e8f672439631b37c14b7a528a7-XXX&amp;enrichSource=Y292ZXJQYWdlOzM1MDU3OTEyMDtBUzoxMDQ2MTA3MDIyOTcwODgwQDE2MjY0MjI3NTgxMTQ%3D&amp;el=1_x_2&amp;_esc=publicationCoverPdf"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hyperlink" Target="https://github.com/drtiwari/Indoor-Positioning-using-WiFi-Machine-Learning-for-Industry-5.0" TargetMode="External"/><Relationship Id="rId5" Type="http://schemas.openxmlformats.org/officeDocument/2006/relationships/hyperlink" Target="https://www.kaggle.com/datasets/giantuji/UjiIndoorLoc" TargetMode="Externa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91440" y="5080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863600"/>
            <a:ext cx="7477602" cy="1534160"/>
          </a:xfrm>
          <a:prstGeom prst="rect">
            <a:avLst/>
          </a:prstGeom>
          <a:noFill/>
          <a:ln/>
        </p:spPr>
        <p:txBody>
          <a:bodyPr wrap="none" rtlCol="0" anchor="t"/>
          <a:lstStyle/>
          <a:p>
            <a:pPr marL="0" indent="0">
              <a:lnSpc>
                <a:spcPts val="5468"/>
              </a:lnSpc>
              <a:buNone/>
            </a:pPr>
            <a:r>
              <a:rPr lang="en-US" sz="7200" b="1" dirty="0">
                <a:solidFill>
                  <a:srgbClr val="EDEDE8"/>
                </a:solidFill>
                <a:latin typeface="Tomorrow" pitchFamily="34" charset="0"/>
                <a:ea typeface="Tomorrow" pitchFamily="34" charset="-122"/>
                <a:cs typeface="Tomorrow" pitchFamily="34" charset="-120"/>
              </a:rPr>
              <a:t>Indoor Localization</a:t>
            </a:r>
          </a:p>
          <a:p>
            <a:pPr marL="0" indent="0">
              <a:lnSpc>
                <a:spcPts val="5468"/>
              </a:lnSpc>
              <a:buNone/>
            </a:pPr>
            <a:r>
              <a:rPr lang="en-US" sz="7200" b="1" dirty="0">
                <a:solidFill>
                  <a:srgbClr val="EDEDE8"/>
                </a:solidFill>
                <a:latin typeface="Tomorrow" pitchFamily="34" charset="0"/>
                <a:ea typeface="Tomorrow" pitchFamily="34" charset="-122"/>
                <a:cs typeface="Tomorrow" pitchFamily="34" charset="-120"/>
              </a:rPr>
              <a:t>Using ML</a:t>
            </a:r>
            <a:endParaRPr lang="en-US" sz="7200" dirty="0"/>
          </a:p>
        </p:txBody>
      </p:sp>
      <p:sp>
        <p:nvSpPr>
          <p:cNvPr id="6" name="Text 3"/>
          <p:cNvSpPr/>
          <p:nvPr/>
        </p:nvSpPr>
        <p:spPr>
          <a:xfrm>
            <a:off x="833199" y="5760720"/>
            <a:ext cx="7477602" cy="1605280"/>
          </a:xfrm>
          <a:prstGeom prst="rect">
            <a:avLst/>
          </a:prstGeom>
          <a:noFill/>
          <a:ln/>
        </p:spPr>
        <p:txBody>
          <a:bodyPr wrap="none" rtlCol="0" anchor="t"/>
          <a:lstStyle/>
          <a:p>
            <a:pPr algn="l">
              <a:lnSpc>
                <a:spcPts val="2799"/>
              </a:lnSpc>
              <a:buSzPct val="100000"/>
            </a:pPr>
            <a:r>
              <a:rPr lang="en-US" sz="2800" dirty="0">
                <a:solidFill>
                  <a:srgbClr val="C9C9C0"/>
                </a:solidFill>
                <a:latin typeface="Tomorrow" pitchFamily="34" charset="0"/>
                <a:ea typeface="Tomorrow" pitchFamily="34" charset="-122"/>
              </a:rPr>
              <a:t>Guided By:-</a:t>
            </a:r>
          </a:p>
          <a:p>
            <a:pPr algn="l">
              <a:lnSpc>
                <a:spcPts val="2799"/>
              </a:lnSpc>
              <a:buSzPct val="100000"/>
            </a:pPr>
            <a:r>
              <a:rPr lang="en-US" sz="1750" dirty="0">
                <a:solidFill>
                  <a:srgbClr val="C9C9C0"/>
                </a:solidFill>
                <a:latin typeface="Tomorrow" pitchFamily="34" charset="0"/>
                <a:ea typeface="Tomorrow" pitchFamily="34" charset="-122"/>
              </a:rPr>
              <a:t>Dr. Rajdeep Chatterjee</a:t>
            </a:r>
          </a:p>
          <a:p>
            <a:pPr algn="l">
              <a:lnSpc>
                <a:spcPts val="2799"/>
              </a:lnSpc>
              <a:buSzPct val="100000"/>
            </a:pPr>
            <a:r>
              <a:rPr lang="en-US" sz="1750" dirty="0">
                <a:solidFill>
                  <a:srgbClr val="C9C9C0"/>
                </a:solidFill>
                <a:latin typeface="Tomorrow" pitchFamily="34" charset="0"/>
                <a:ea typeface="Tomorrow" pitchFamily="34" charset="-122"/>
              </a:rPr>
              <a:t>(Associate Professor)</a:t>
            </a:r>
          </a:p>
          <a:p>
            <a:pPr algn="l">
              <a:lnSpc>
                <a:spcPts val="2799"/>
              </a:lnSpc>
              <a:buSzPct val="100000"/>
            </a:pPr>
            <a:r>
              <a:rPr lang="en-US" sz="1750" dirty="0">
                <a:solidFill>
                  <a:srgbClr val="C9C9C0"/>
                </a:solidFill>
                <a:latin typeface="Tomorrow" pitchFamily="34" charset="0"/>
                <a:ea typeface="Tomorrow" pitchFamily="34" charset="-122"/>
              </a:rPr>
              <a:t>School Of Computer Engineering, KIIT Deemed To Be University</a:t>
            </a:r>
            <a:endParaRPr lang="en-US" sz="1750" dirty="0"/>
          </a:p>
        </p:txBody>
      </p:sp>
      <p:sp>
        <p:nvSpPr>
          <p:cNvPr id="8" name="Text 3">
            <a:extLst>
              <a:ext uri="{FF2B5EF4-FFF2-40B4-BE49-F238E27FC236}">
                <a16:creationId xmlns:a16="http://schemas.microsoft.com/office/drawing/2014/main" id="{46554542-5A91-53A2-A277-0176F45F9725}"/>
              </a:ext>
            </a:extLst>
          </p:cNvPr>
          <p:cNvSpPr/>
          <p:nvPr/>
        </p:nvSpPr>
        <p:spPr>
          <a:xfrm>
            <a:off x="833199" y="3139440"/>
            <a:ext cx="7477602" cy="1960880"/>
          </a:xfrm>
          <a:prstGeom prst="rect">
            <a:avLst/>
          </a:prstGeom>
          <a:noFill/>
          <a:ln/>
        </p:spPr>
        <p:txBody>
          <a:bodyPr wrap="none" rtlCol="0" anchor="t"/>
          <a:lstStyle/>
          <a:p>
            <a:pPr algn="l">
              <a:lnSpc>
                <a:spcPts val="2799"/>
              </a:lnSpc>
              <a:buSzPct val="100000"/>
            </a:pPr>
            <a:r>
              <a:rPr lang="en-US" sz="2800" dirty="0">
                <a:solidFill>
                  <a:srgbClr val="C9C9C0"/>
                </a:solidFill>
                <a:latin typeface="Tomorrow" pitchFamily="34" charset="0"/>
                <a:ea typeface="Tomorrow" pitchFamily="34" charset="-122"/>
              </a:rPr>
              <a:t>Group-8</a:t>
            </a:r>
          </a:p>
          <a:p>
            <a:pPr algn="l">
              <a:lnSpc>
                <a:spcPts val="2799"/>
              </a:lnSpc>
              <a:buSzPct val="100000"/>
            </a:pPr>
            <a:endParaRPr lang="en-US" sz="3200" dirty="0">
              <a:solidFill>
                <a:srgbClr val="C9C9C0"/>
              </a:solidFill>
              <a:latin typeface="Tomorrow" pitchFamily="34" charset="0"/>
              <a:ea typeface="Tomorrow" pitchFamily="34" charset="-122"/>
            </a:endParaRPr>
          </a:p>
          <a:p>
            <a:pPr algn="l">
              <a:lnSpc>
                <a:spcPts val="2799"/>
              </a:lnSpc>
              <a:buSzPct val="100000"/>
            </a:pPr>
            <a:r>
              <a:rPr lang="en-US" dirty="0">
                <a:solidFill>
                  <a:srgbClr val="C9C9C0"/>
                </a:solidFill>
                <a:latin typeface="Tomorrow" pitchFamily="34" charset="0"/>
                <a:ea typeface="Tomorrow" pitchFamily="34" charset="-122"/>
              </a:rPr>
              <a:t>ASHISH ANAND                  21051645</a:t>
            </a:r>
          </a:p>
          <a:p>
            <a:pPr algn="l">
              <a:lnSpc>
                <a:spcPts val="2799"/>
              </a:lnSpc>
              <a:buSzPct val="100000"/>
            </a:pPr>
            <a:r>
              <a:rPr lang="en-US" dirty="0">
                <a:solidFill>
                  <a:srgbClr val="C9C9C0"/>
                </a:solidFill>
                <a:latin typeface="Tomorrow" pitchFamily="34" charset="0"/>
                <a:ea typeface="Tomorrow" pitchFamily="34" charset="-122"/>
              </a:rPr>
              <a:t>PRATIK KUMAR SINGH      21051669</a:t>
            </a:r>
          </a:p>
          <a:p>
            <a:pPr algn="l">
              <a:lnSpc>
                <a:spcPts val="2799"/>
              </a:lnSpc>
              <a:buSzPct val="100000"/>
            </a:pPr>
            <a:r>
              <a:rPr lang="en-US" dirty="0">
                <a:solidFill>
                  <a:srgbClr val="C9C9C0"/>
                </a:solidFill>
                <a:latin typeface="Tomorrow" pitchFamily="34" charset="0"/>
                <a:ea typeface="Tomorrow" pitchFamily="34" charset="-122"/>
              </a:rPr>
              <a:t>SHUBHAM AGARWAL       21052363</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14630400" cy="1849120"/>
          </a:xfrm>
          <a:prstGeom prst="rect">
            <a:avLst/>
          </a:prstGeom>
        </p:spPr>
      </p:pic>
      <p:sp>
        <p:nvSpPr>
          <p:cNvPr id="5" name="Text 2"/>
          <p:cNvSpPr/>
          <p:nvPr/>
        </p:nvSpPr>
        <p:spPr>
          <a:xfrm>
            <a:off x="2037993" y="5156359"/>
            <a:ext cx="5554980" cy="694373"/>
          </a:xfrm>
          <a:prstGeom prst="rect">
            <a:avLst/>
          </a:prstGeom>
          <a:noFill/>
          <a:ln/>
        </p:spPr>
        <p:txBody>
          <a:bodyPr wrap="none" rtlCol="0" anchor="t"/>
          <a:lstStyle/>
          <a:p>
            <a:pPr marL="0" indent="0">
              <a:lnSpc>
                <a:spcPts val="5468"/>
              </a:lnSpc>
              <a:buNone/>
            </a:pPr>
            <a:endParaRPr lang="en-US" sz="4374" dirty="0"/>
          </a:p>
        </p:txBody>
      </p:sp>
      <p:sp>
        <p:nvSpPr>
          <p:cNvPr id="7" name="TextBox 6">
            <a:extLst>
              <a:ext uri="{FF2B5EF4-FFF2-40B4-BE49-F238E27FC236}">
                <a16:creationId xmlns:a16="http://schemas.microsoft.com/office/drawing/2014/main" id="{617228F3-D861-5E9F-2821-050A11985D63}"/>
              </a:ext>
            </a:extLst>
          </p:cNvPr>
          <p:cNvSpPr txBox="1"/>
          <p:nvPr/>
        </p:nvSpPr>
        <p:spPr>
          <a:xfrm>
            <a:off x="230247" y="324395"/>
            <a:ext cx="7084953" cy="1200329"/>
          </a:xfrm>
          <a:prstGeom prst="rect">
            <a:avLst/>
          </a:prstGeom>
          <a:noFill/>
        </p:spPr>
        <p:txBody>
          <a:bodyPr wrap="none" rtlCol="0">
            <a:spAutoFit/>
          </a:bodyPr>
          <a:lstStyle/>
          <a:p>
            <a:r>
              <a:rPr lang="en-IN" sz="7200" dirty="0">
                <a:solidFill>
                  <a:schemeClr val="bg1">
                    <a:lumMod val="85000"/>
                  </a:schemeClr>
                </a:solidFill>
                <a:latin typeface="Tomorrow"/>
              </a:rPr>
              <a:t>IMPLEMENTATION</a:t>
            </a:r>
          </a:p>
        </p:txBody>
      </p:sp>
      <p:sp>
        <p:nvSpPr>
          <p:cNvPr id="8" name="TextBox 7">
            <a:extLst>
              <a:ext uri="{FF2B5EF4-FFF2-40B4-BE49-F238E27FC236}">
                <a16:creationId xmlns:a16="http://schemas.microsoft.com/office/drawing/2014/main" id="{EC8E2974-3B1D-00C1-5ACE-7BE4AB6882D5}"/>
              </a:ext>
            </a:extLst>
          </p:cNvPr>
          <p:cNvSpPr txBox="1"/>
          <p:nvPr/>
        </p:nvSpPr>
        <p:spPr>
          <a:xfrm>
            <a:off x="230247" y="2071578"/>
            <a:ext cx="13868399" cy="3693319"/>
          </a:xfrm>
          <a:prstGeom prst="rect">
            <a:avLst/>
          </a:prstGeom>
          <a:noFill/>
        </p:spPr>
        <p:txBody>
          <a:bodyPr wrap="square" rtlCol="0">
            <a:spAutoFit/>
          </a:bodyPr>
          <a:lstStyle/>
          <a:p>
            <a:pPr marL="635" indent="-1905">
              <a:tabLst>
                <a:tab pos="444500" algn="l"/>
              </a:tabLst>
            </a:pPr>
            <a:r>
              <a:rPr lang="en-US" sz="1800" dirty="0">
                <a:solidFill>
                  <a:schemeClr val="bg1">
                    <a:lumMod val="85000"/>
                  </a:schemeClr>
                </a:solidFill>
                <a:effectLst/>
                <a:latin typeface="Tomorrow"/>
                <a:ea typeface="Times New Roman" panose="02020603050405020304" pitchFamily="18" charset="0"/>
              </a:rPr>
              <a:t>4.1	Methodology OR Proposal</a:t>
            </a:r>
            <a:endParaRPr lang="en-IN" sz="1800" dirty="0">
              <a:solidFill>
                <a:schemeClr val="bg1">
                  <a:lumMod val="85000"/>
                </a:schemeClr>
              </a:solidFill>
              <a:effectLst/>
              <a:latin typeface="Tomorrow"/>
              <a:ea typeface="Times New Roman" panose="02020603050405020304" pitchFamily="18" charset="0"/>
            </a:endParaRPr>
          </a:p>
          <a:p>
            <a:pPr marL="635" indent="-1905">
              <a:tabLst>
                <a:tab pos="444500" algn="l"/>
              </a:tabLst>
            </a:pPr>
            <a:r>
              <a:rPr lang="en-US" sz="1800" dirty="0">
                <a:solidFill>
                  <a:schemeClr val="bg1">
                    <a:lumMod val="85000"/>
                  </a:schemeClr>
                </a:solidFill>
                <a:effectLst/>
                <a:latin typeface="Tomorrow"/>
                <a:ea typeface="Times New Roman" panose="02020603050405020304" pitchFamily="18" charset="0"/>
              </a:rPr>
              <a:t> </a:t>
            </a:r>
            <a:endParaRPr lang="en-IN" sz="1800" dirty="0">
              <a:solidFill>
                <a:schemeClr val="bg1">
                  <a:lumMod val="85000"/>
                </a:schemeClr>
              </a:solidFill>
              <a:effectLst/>
              <a:latin typeface="Tomorrow"/>
              <a:ea typeface="Times New Roman" panose="02020603050405020304" pitchFamily="18" charset="0"/>
            </a:endParaRPr>
          </a:p>
          <a:p>
            <a:pPr marL="635" indent="-1905" algn="just">
              <a:tabLst>
                <a:tab pos="444500" algn="l"/>
              </a:tabLst>
            </a:pPr>
            <a:r>
              <a:rPr lang="en-US" sz="1800" dirty="0">
                <a:solidFill>
                  <a:schemeClr val="bg1">
                    <a:lumMod val="85000"/>
                  </a:schemeClr>
                </a:solidFill>
                <a:effectLst/>
                <a:latin typeface="Tomorrow"/>
                <a:ea typeface="Times New Roman" panose="02020603050405020304" pitchFamily="18" charset="0"/>
              </a:rPr>
              <a:t>The </a:t>
            </a:r>
            <a:r>
              <a:rPr lang="en-US" sz="1800" dirty="0" err="1">
                <a:solidFill>
                  <a:schemeClr val="bg1">
                    <a:lumMod val="85000"/>
                  </a:schemeClr>
                </a:solidFill>
                <a:effectLst/>
                <a:latin typeface="Tomorrow"/>
                <a:ea typeface="Times New Roman" panose="02020603050405020304" pitchFamily="18" charset="0"/>
              </a:rPr>
              <a:t>UjiIndoorLoc</a:t>
            </a:r>
            <a:r>
              <a:rPr lang="en-US" sz="1800" dirty="0">
                <a:solidFill>
                  <a:schemeClr val="bg1">
                    <a:lumMod val="85000"/>
                  </a:schemeClr>
                </a:solidFill>
                <a:effectLst/>
                <a:latin typeface="Tomorrow"/>
                <a:ea typeface="Times New Roman" panose="02020603050405020304" pitchFamily="18" charset="0"/>
              </a:rPr>
              <a:t>: An indoor localization dataset was selected for indoor localization because it best suited the needs of our project. Different features such as RSSI values from various WAPs, </a:t>
            </a:r>
            <a:r>
              <a:rPr lang="en-US" sz="1800" dirty="0" err="1">
                <a:solidFill>
                  <a:schemeClr val="bg1">
                    <a:lumMod val="85000"/>
                  </a:schemeClr>
                </a:solidFill>
                <a:effectLst/>
                <a:latin typeface="Tomorrow"/>
                <a:ea typeface="Times New Roman" panose="02020603050405020304" pitchFamily="18" charset="0"/>
              </a:rPr>
              <a:t>UserIDs</a:t>
            </a:r>
            <a:r>
              <a:rPr lang="en-US" sz="1800" dirty="0">
                <a:solidFill>
                  <a:schemeClr val="bg1">
                    <a:lumMod val="85000"/>
                  </a:schemeClr>
                </a:solidFill>
                <a:effectLst/>
                <a:latin typeface="Tomorrow"/>
                <a:ea typeface="Times New Roman" panose="02020603050405020304" pitchFamily="18" charset="0"/>
              </a:rPr>
              <a:t>, </a:t>
            </a:r>
            <a:r>
              <a:rPr lang="en-US" sz="1800" dirty="0" err="1">
                <a:solidFill>
                  <a:schemeClr val="bg1">
                    <a:lumMod val="85000"/>
                  </a:schemeClr>
                </a:solidFill>
                <a:effectLst/>
                <a:latin typeface="Tomorrow"/>
                <a:ea typeface="Times New Roman" panose="02020603050405020304" pitchFamily="18" charset="0"/>
              </a:rPr>
              <a:t>PhoneIDs</a:t>
            </a:r>
            <a:r>
              <a:rPr lang="en-US" sz="1800" dirty="0">
                <a:solidFill>
                  <a:schemeClr val="bg1">
                    <a:lumMod val="85000"/>
                  </a:schemeClr>
                </a:solidFill>
                <a:effectLst/>
                <a:latin typeface="Tomorrow"/>
                <a:ea typeface="Times New Roman" panose="02020603050405020304" pitchFamily="18" charset="0"/>
              </a:rPr>
              <a:t>, Latitude, Longitude, </a:t>
            </a:r>
            <a:r>
              <a:rPr lang="en-US" sz="1800" dirty="0" err="1">
                <a:solidFill>
                  <a:schemeClr val="bg1">
                    <a:lumMod val="85000"/>
                  </a:schemeClr>
                </a:solidFill>
                <a:effectLst/>
                <a:latin typeface="Tomorrow"/>
                <a:ea typeface="Times New Roman" panose="02020603050405020304" pitchFamily="18" charset="0"/>
              </a:rPr>
              <a:t>FloorIDs</a:t>
            </a:r>
            <a:r>
              <a:rPr lang="en-US" sz="1800" dirty="0">
                <a:solidFill>
                  <a:schemeClr val="bg1">
                    <a:lumMod val="85000"/>
                  </a:schemeClr>
                </a:solidFill>
                <a:effectLst/>
                <a:latin typeface="Tomorrow"/>
                <a:ea typeface="Times New Roman" panose="02020603050405020304" pitchFamily="18" charset="0"/>
              </a:rPr>
              <a:t>, </a:t>
            </a:r>
            <a:r>
              <a:rPr lang="en-US" sz="1800" dirty="0" err="1">
                <a:solidFill>
                  <a:schemeClr val="bg1">
                    <a:lumMod val="85000"/>
                  </a:schemeClr>
                </a:solidFill>
                <a:effectLst/>
                <a:latin typeface="Tomorrow"/>
                <a:ea typeface="Times New Roman" panose="02020603050405020304" pitchFamily="18" charset="0"/>
              </a:rPr>
              <a:t>BuildingIDs</a:t>
            </a:r>
            <a:r>
              <a:rPr lang="en-US" sz="1800" dirty="0">
                <a:solidFill>
                  <a:schemeClr val="bg1">
                    <a:lumMod val="85000"/>
                  </a:schemeClr>
                </a:solidFill>
                <a:effectLst/>
                <a:latin typeface="Tomorrow"/>
                <a:ea typeface="Times New Roman" panose="02020603050405020304" pitchFamily="18" charset="0"/>
              </a:rPr>
              <a:t>, </a:t>
            </a:r>
            <a:r>
              <a:rPr lang="en-US" sz="1800" dirty="0" err="1">
                <a:solidFill>
                  <a:schemeClr val="bg1">
                    <a:lumMod val="85000"/>
                  </a:schemeClr>
                </a:solidFill>
                <a:effectLst/>
                <a:latin typeface="Tomorrow"/>
                <a:ea typeface="Times New Roman" panose="02020603050405020304" pitchFamily="18" charset="0"/>
              </a:rPr>
              <a:t>SpaceIDs</a:t>
            </a:r>
            <a:r>
              <a:rPr lang="en-US" sz="1800" dirty="0">
                <a:solidFill>
                  <a:schemeClr val="bg1">
                    <a:lumMod val="85000"/>
                  </a:schemeClr>
                </a:solidFill>
                <a:effectLst/>
                <a:latin typeface="Tomorrow"/>
                <a:ea typeface="Times New Roman" panose="02020603050405020304" pitchFamily="18" charset="0"/>
              </a:rPr>
              <a:t>, and Relative Positions were represented. All the features are visualized using various graphs and pie charts for better analysis. The important features were selected and other irrelevant features were dropped. The RSSI values and the Latitude and Longitude were normalized using the MIN-MAX Algorithm.</a:t>
            </a:r>
          </a:p>
          <a:p>
            <a:pPr marL="635" indent="-1905" algn="just">
              <a:tabLst>
                <a:tab pos="444500" algn="l"/>
              </a:tabLst>
            </a:pPr>
            <a:endParaRPr lang="en-US" dirty="0">
              <a:solidFill>
                <a:schemeClr val="bg1">
                  <a:lumMod val="85000"/>
                </a:schemeClr>
              </a:solidFill>
              <a:latin typeface="Tomorrow"/>
              <a:ea typeface="Times New Roman" panose="02020603050405020304" pitchFamily="18" charset="0"/>
            </a:endParaRPr>
          </a:p>
          <a:p>
            <a:pPr marL="635" indent="-1905">
              <a:tabLst>
                <a:tab pos="444500" algn="l"/>
              </a:tabLst>
            </a:pPr>
            <a:r>
              <a:rPr lang="en-US" sz="1800" dirty="0">
                <a:solidFill>
                  <a:schemeClr val="bg1">
                    <a:lumMod val="85000"/>
                  </a:schemeClr>
                </a:solidFill>
                <a:effectLst/>
                <a:latin typeface="Tomorrow"/>
                <a:ea typeface="Times New Roman" panose="02020603050405020304" pitchFamily="18" charset="0"/>
              </a:rPr>
              <a:t>4.2 Testing OR Verification Plan</a:t>
            </a:r>
          </a:p>
          <a:p>
            <a:pPr marL="635" indent="-1905">
              <a:tabLst>
                <a:tab pos="444500" algn="l"/>
              </a:tabLst>
            </a:pPr>
            <a:endParaRPr lang="en-US" dirty="0">
              <a:solidFill>
                <a:schemeClr val="bg1">
                  <a:lumMod val="85000"/>
                </a:schemeClr>
              </a:solidFill>
              <a:latin typeface="Tomorrow"/>
              <a:ea typeface="Times New Roman" panose="02020603050405020304" pitchFamily="18" charset="0"/>
            </a:endParaRPr>
          </a:p>
          <a:p>
            <a:pPr marL="635" indent="-1905">
              <a:tabLst>
                <a:tab pos="444500" algn="l"/>
              </a:tabLst>
            </a:pPr>
            <a:r>
              <a:rPr lang="en-US" sz="1800" dirty="0">
                <a:solidFill>
                  <a:schemeClr val="bg1">
                    <a:lumMod val="85000"/>
                  </a:schemeClr>
                </a:solidFill>
                <a:effectLst/>
                <a:latin typeface="Tomorrow"/>
                <a:ea typeface="Times New Roman" panose="02020603050405020304" pitchFamily="18" charset="0"/>
              </a:rPr>
              <a:t>Various Machine Learning models were used for Regression and Classification.</a:t>
            </a:r>
          </a:p>
          <a:p>
            <a:r>
              <a:rPr lang="en-US" sz="1800" dirty="0">
                <a:solidFill>
                  <a:schemeClr val="bg1">
                    <a:lumMod val="85000"/>
                  </a:schemeClr>
                </a:solidFill>
                <a:effectLst/>
                <a:latin typeface="Tomorrow"/>
                <a:ea typeface="Times New Roman" panose="02020603050405020304" pitchFamily="18" charset="0"/>
              </a:rPr>
              <a:t>REGRESSION:-</a:t>
            </a:r>
            <a:endParaRPr lang="en-IN" sz="1800" dirty="0">
              <a:solidFill>
                <a:schemeClr val="bg1">
                  <a:lumMod val="85000"/>
                </a:schemeClr>
              </a:solidFill>
              <a:effectLst/>
              <a:latin typeface="Tomorrow"/>
              <a:ea typeface="Times New Roman" panose="02020603050405020304" pitchFamily="18" charset="0"/>
            </a:endParaRPr>
          </a:p>
          <a:p>
            <a:endParaRPr lang="en-IN" dirty="0">
              <a:solidFill>
                <a:schemeClr val="bg1">
                  <a:lumMod val="85000"/>
                </a:schemeClr>
              </a:solidFill>
              <a:latin typeface="Tomorrow"/>
            </a:endParaRPr>
          </a:p>
          <a:p>
            <a:pPr marL="635" indent="-1905">
              <a:tabLst>
                <a:tab pos="444500" algn="l"/>
              </a:tabLst>
            </a:pPr>
            <a:endParaRPr lang="en-IN" sz="1800" dirty="0">
              <a:solidFill>
                <a:schemeClr val="bg1">
                  <a:lumMod val="85000"/>
                </a:schemeClr>
              </a:solidFill>
              <a:effectLst/>
              <a:latin typeface="Tomorrow"/>
              <a:ea typeface="Times New Roman" panose="02020603050405020304" pitchFamily="18" charset="0"/>
            </a:endParaRPr>
          </a:p>
        </p:txBody>
      </p:sp>
      <p:graphicFrame>
        <p:nvGraphicFramePr>
          <p:cNvPr id="16" name="Table 15">
            <a:extLst>
              <a:ext uri="{FF2B5EF4-FFF2-40B4-BE49-F238E27FC236}">
                <a16:creationId xmlns:a16="http://schemas.microsoft.com/office/drawing/2014/main" id="{41A6FD1D-8779-66A6-B986-8A4BE925BA59}"/>
              </a:ext>
            </a:extLst>
          </p:cNvPr>
          <p:cNvGraphicFramePr>
            <a:graphicFrameLocks noGrp="1"/>
          </p:cNvGraphicFramePr>
          <p:nvPr>
            <p:extLst>
              <p:ext uri="{D42A27DB-BD31-4B8C-83A1-F6EECF244321}">
                <p14:modId xmlns:p14="http://schemas.microsoft.com/office/powerpoint/2010/main" val="1881808709"/>
              </p:ext>
            </p:extLst>
          </p:nvPr>
        </p:nvGraphicFramePr>
        <p:xfrm>
          <a:off x="349250" y="5203263"/>
          <a:ext cx="7585710" cy="2386257"/>
        </p:xfrm>
        <a:graphic>
          <a:graphicData uri="http://schemas.openxmlformats.org/drawingml/2006/table">
            <a:tbl>
              <a:tblPr>
                <a:tableStyleId>{5C22544A-7EE6-4342-B048-85BDC9FD1C3A}</a:tableStyleId>
              </a:tblPr>
              <a:tblGrid>
                <a:gridCol w="801742">
                  <a:extLst>
                    <a:ext uri="{9D8B030D-6E8A-4147-A177-3AD203B41FA5}">
                      <a16:colId xmlns:a16="http://schemas.microsoft.com/office/drawing/2014/main" val="3979112734"/>
                    </a:ext>
                  </a:extLst>
                </a:gridCol>
                <a:gridCol w="1837839">
                  <a:extLst>
                    <a:ext uri="{9D8B030D-6E8A-4147-A177-3AD203B41FA5}">
                      <a16:colId xmlns:a16="http://schemas.microsoft.com/office/drawing/2014/main" val="405602092"/>
                    </a:ext>
                  </a:extLst>
                </a:gridCol>
                <a:gridCol w="2392890">
                  <a:extLst>
                    <a:ext uri="{9D8B030D-6E8A-4147-A177-3AD203B41FA5}">
                      <a16:colId xmlns:a16="http://schemas.microsoft.com/office/drawing/2014/main" val="2691027378"/>
                    </a:ext>
                  </a:extLst>
                </a:gridCol>
                <a:gridCol w="2553239">
                  <a:extLst>
                    <a:ext uri="{9D8B030D-6E8A-4147-A177-3AD203B41FA5}">
                      <a16:colId xmlns:a16="http://schemas.microsoft.com/office/drawing/2014/main" val="3655968982"/>
                    </a:ext>
                  </a:extLst>
                </a:gridCol>
              </a:tblGrid>
              <a:tr h="293119">
                <a:tc>
                  <a:txBody>
                    <a:bodyPr/>
                    <a:lstStyle/>
                    <a:p>
                      <a:pPr marL="635" indent="-1905" algn="l"/>
                      <a:r>
                        <a:rPr lang="en-US" sz="1350">
                          <a:effectLst/>
                        </a:rPr>
                        <a:t>SLNO.</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         ML Models</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     MSE of Latitude</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     MSE Longitude</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145986261"/>
                  </a:ext>
                </a:extLst>
              </a:tr>
              <a:tr h="293119">
                <a:tc>
                  <a:txBody>
                    <a:bodyPr/>
                    <a:lstStyle/>
                    <a:p>
                      <a:pPr marL="635" indent="-1905" algn="l"/>
                      <a:r>
                        <a:rPr lang="en-US" sz="1350">
                          <a:effectLst/>
                        </a:rPr>
                        <a:t> 01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Linear Regression</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 8.957931120702725e+16</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2.2303023073268596e+16</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349147217"/>
                  </a:ext>
                </a:extLst>
              </a:tr>
              <a:tr h="293119">
                <a:tc>
                  <a:txBody>
                    <a:bodyPr/>
                    <a:lstStyle/>
                    <a:p>
                      <a:pPr marL="635" indent="-1905" algn="l"/>
                      <a:r>
                        <a:rPr lang="en-US" sz="1350">
                          <a:effectLst/>
                        </a:rPr>
                        <a:t> 02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Random Forest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dirty="0">
                          <a:effectLst/>
                        </a:rPr>
                        <a:t>0.002823285801223364</a:t>
                      </a:r>
                      <a:endParaRPr lang="en-IN"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0.0013306212183854106</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871865877"/>
                  </a:ext>
                </a:extLst>
              </a:tr>
              <a:tr h="293119">
                <a:tc>
                  <a:txBody>
                    <a:bodyPr/>
                    <a:lstStyle/>
                    <a:p>
                      <a:pPr marL="635" indent="-1905" algn="l"/>
                      <a:r>
                        <a:rPr lang="en-US" sz="1350">
                          <a:effectLst/>
                        </a:rPr>
                        <a:t> 03</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SVM</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0.004846882951790429</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0.005550234140687514</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714590973"/>
                  </a:ext>
                </a:extLst>
              </a:tr>
              <a:tr h="293119">
                <a:tc>
                  <a:txBody>
                    <a:bodyPr/>
                    <a:lstStyle/>
                    <a:p>
                      <a:pPr marL="635" indent="-1905" algn="l"/>
                      <a:r>
                        <a:rPr lang="en-US" sz="1350">
                          <a:effectLst/>
                        </a:rPr>
                        <a:t> 04</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KNN</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0.0034299478162809626</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dirty="0">
                          <a:effectLst/>
                        </a:rPr>
                        <a:t>0.0035724823482214357</a:t>
                      </a:r>
                      <a:endParaRPr lang="en-IN"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130398781"/>
                  </a:ext>
                </a:extLst>
              </a:tr>
              <a:tr h="31774">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750570338"/>
                  </a:ext>
                </a:extLst>
              </a:tr>
              <a:tr h="264522">
                <a:tc>
                  <a:txBody>
                    <a:bodyPr/>
                    <a:lstStyle/>
                    <a:p>
                      <a:pPr marL="635" indent="-1905" algn="l"/>
                      <a:r>
                        <a:rPr lang="en-US" sz="1350">
                          <a:effectLst/>
                        </a:rPr>
                        <a:t> 05</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Gradient Boost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0.006387203718657975</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0.007431012843188413</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101197962"/>
                  </a:ext>
                </a:extLst>
              </a:tr>
              <a:tr h="31774">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088996718"/>
                  </a:ext>
                </a:extLst>
              </a:tr>
              <a:tr h="264522">
                <a:tc>
                  <a:txBody>
                    <a:bodyPr/>
                    <a:lstStyle/>
                    <a:p>
                      <a:pPr marL="635" indent="-1905" algn="l"/>
                      <a:r>
                        <a:rPr lang="en-US" sz="1350">
                          <a:effectLst/>
                        </a:rPr>
                        <a:t> 06</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XG Boost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0.007104353236283542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0.008673913655972837</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526237836"/>
                  </a:ext>
                </a:extLst>
              </a:tr>
              <a:tr h="31774">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615447821"/>
                  </a:ext>
                </a:extLst>
              </a:tr>
              <a:tr h="264522">
                <a:tc>
                  <a:txBody>
                    <a:bodyPr/>
                    <a:lstStyle/>
                    <a:p>
                      <a:pPr marL="635" indent="-1905" algn="l"/>
                      <a:r>
                        <a:rPr lang="en-US" sz="1350">
                          <a:effectLst/>
                        </a:rPr>
                        <a:t> 07</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ADA Boost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0.02204784986587881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0.033680546231124736</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352692124"/>
                  </a:ext>
                </a:extLst>
              </a:tr>
              <a:tr h="31774">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dirty="0">
                          <a:effectLst/>
                        </a:rPr>
                        <a:t> </a:t>
                      </a:r>
                      <a:endParaRPr lang="en-IN"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833295271"/>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sp>
        <p:nvSpPr>
          <p:cNvPr id="5" name="Text 2"/>
          <p:cNvSpPr/>
          <p:nvPr/>
        </p:nvSpPr>
        <p:spPr>
          <a:xfrm>
            <a:off x="6319599" y="3767614"/>
            <a:ext cx="5554980" cy="694373"/>
          </a:xfrm>
          <a:prstGeom prst="rect">
            <a:avLst/>
          </a:prstGeom>
          <a:noFill/>
          <a:ln/>
        </p:spPr>
        <p:txBody>
          <a:bodyPr wrap="none" rtlCol="0" anchor="t"/>
          <a:lstStyle/>
          <a:p>
            <a:pPr marL="0" indent="0">
              <a:lnSpc>
                <a:spcPts val="5468"/>
              </a:lnSpc>
              <a:buNone/>
            </a:pPr>
            <a:endParaRPr lang="en-US" sz="4374" dirty="0"/>
          </a:p>
        </p:txBody>
      </p:sp>
      <p:sp>
        <p:nvSpPr>
          <p:cNvPr id="11" name="TextBox 10">
            <a:extLst>
              <a:ext uri="{FF2B5EF4-FFF2-40B4-BE49-F238E27FC236}">
                <a16:creationId xmlns:a16="http://schemas.microsoft.com/office/drawing/2014/main" id="{EF3BDB1A-7D00-80B7-7812-3DE94F011B64}"/>
              </a:ext>
            </a:extLst>
          </p:cNvPr>
          <p:cNvSpPr txBox="1"/>
          <p:nvPr/>
        </p:nvSpPr>
        <p:spPr>
          <a:xfrm>
            <a:off x="365760" y="589280"/>
            <a:ext cx="3109121" cy="369332"/>
          </a:xfrm>
          <a:prstGeom prst="rect">
            <a:avLst/>
          </a:prstGeom>
          <a:noFill/>
        </p:spPr>
        <p:txBody>
          <a:bodyPr wrap="none" rtlCol="0">
            <a:spAutoFit/>
          </a:bodyPr>
          <a:lstStyle/>
          <a:p>
            <a:pPr marL="635" indent="-1905">
              <a:tabLst>
                <a:tab pos="444500" algn="l"/>
              </a:tabLst>
            </a:pPr>
            <a:r>
              <a:rPr lang="en-US" sz="1800" dirty="0">
                <a:solidFill>
                  <a:schemeClr val="bg1">
                    <a:lumMod val="85000"/>
                  </a:schemeClr>
                </a:solidFill>
                <a:effectLst/>
                <a:latin typeface="Tomorrow"/>
                <a:ea typeface="Times New Roman" panose="02020603050405020304" pitchFamily="18" charset="0"/>
              </a:rPr>
              <a:t>CLASSIFICATION OF BUILDING:-</a:t>
            </a:r>
            <a:endParaRPr lang="en-IN" sz="1800" dirty="0">
              <a:solidFill>
                <a:schemeClr val="bg1">
                  <a:lumMod val="85000"/>
                </a:schemeClr>
              </a:solidFill>
              <a:effectLst/>
              <a:latin typeface="Tomorrow"/>
              <a:ea typeface="Times New Roman" panose="02020603050405020304" pitchFamily="18" charset="0"/>
            </a:endParaRPr>
          </a:p>
        </p:txBody>
      </p:sp>
      <p:graphicFrame>
        <p:nvGraphicFramePr>
          <p:cNvPr id="12" name="Table 11">
            <a:extLst>
              <a:ext uri="{FF2B5EF4-FFF2-40B4-BE49-F238E27FC236}">
                <a16:creationId xmlns:a16="http://schemas.microsoft.com/office/drawing/2014/main" id="{2BEBF0C9-7CDD-1D2B-CC23-5D301CF7D677}"/>
              </a:ext>
            </a:extLst>
          </p:cNvPr>
          <p:cNvGraphicFramePr>
            <a:graphicFrameLocks noGrp="1"/>
          </p:cNvGraphicFramePr>
          <p:nvPr>
            <p:extLst>
              <p:ext uri="{D42A27DB-BD31-4B8C-83A1-F6EECF244321}">
                <p14:modId xmlns:p14="http://schemas.microsoft.com/office/powerpoint/2010/main" val="3183481867"/>
              </p:ext>
            </p:extLst>
          </p:nvPr>
        </p:nvGraphicFramePr>
        <p:xfrm>
          <a:off x="365759" y="1132523"/>
          <a:ext cx="6187442" cy="2093595"/>
        </p:xfrm>
        <a:graphic>
          <a:graphicData uri="http://schemas.openxmlformats.org/drawingml/2006/table">
            <a:tbl>
              <a:tblPr>
                <a:tableStyleId>{5C22544A-7EE6-4342-B048-85BDC9FD1C3A}</a:tableStyleId>
              </a:tblPr>
              <a:tblGrid>
                <a:gridCol w="620715">
                  <a:extLst>
                    <a:ext uri="{9D8B030D-6E8A-4147-A177-3AD203B41FA5}">
                      <a16:colId xmlns:a16="http://schemas.microsoft.com/office/drawing/2014/main" val="1091371407"/>
                    </a:ext>
                  </a:extLst>
                </a:gridCol>
                <a:gridCol w="1566565">
                  <a:extLst>
                    <a:ext uri="{9D8B030D-6E8A-4147-A177-3AD203B41FA5}">
                      <a16:colId xmlns:a16="http://schemas.microsoft.com/office/drawing/2014/main" val="607798785"/>
                    </a:ext>
                  </a:extLst>
                </a:gridCol>
                <a:gridCol w="1034525">
                  <a:extLst>
                    <a:ext uri="{9D8B030D-6E8A-4147-A177-3AD203B41FA5}">
                      <a16:colId xmlns:a16="http://schemas.microsoft.com/office/drawing/2014/main" val="1872103215"/>
                    </a:ext>
                  </a:extLst>
                </a:gridCol>
                <a:gridCol w="916293">
                  <a:extLst>
                    <a:ext uri="{9D8B030D-6E8A-4147-A177-3AD203B41FA5}">
                      <a16:colId xmlns:a16="http://schemas.microsoft.com/office/drawing/2014/main" val="3129237587"/>
                    </a:ext>
                  </a:extLst>
                </a:gridCol>
                <a:gridCol w="975409">
                  <a:extLst>
                    <a:ext uri="{9D8B030D-6E8A-4147-A177-3AD203B41FA5}">
                      <a16:colId xmlns:a16="http://schemas.microsoft.com/office/drawing/2014/main" val="1328473295"/>
                    </a:ext>
                  </a:extLst>
                </a:gridCol>
                <a:gridCol w="1073935">
                  <a:extLst>
                    <a:ext uri="{9D8B030D-6E8A-4147-A177-3AD203B41FA5}">
                      <a16:colId xmlns:a16="http://schemas.microsoft.com/office/drawing/2014/main" val="1649006546"/>
                    </a:ext>
                  </a:extLst>
                </a:gridCol>
              </a:tblGrid>
              <a:tr h="234315">
                <a:tc>
                  <a:txBody>
                    <a:bodyPr/>
                    <a:lstStyle/>
                    <a:p>
                      <a:pPr marL="635" indent="-1905" algn="l"/>
                      <a:r>
                        <a:rPr lang="en-US" sz="1350">
                          <a:effectLst/>
                        </a:rPr>
                        <a:t>SLNO.</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         ML Models</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Precision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Recall</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Accuracy</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F1-Score</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636663818"/>
                  </a:ext>
                </a:extLst>
              </a:tr>
              <a:tr h="234315">
                <a:tc>
                  <a:txBody>
                    <a:bodyPr/>
                    <a:lstStyle/>
                    <a:p>
                      <a:pPr marL="635" indent="-1905" algn="l"/>
                      <a:r>
                        <a:rPr lang="en-US" sz="1350">
                          <a:effectLst/>
                        </a:rPr>
                        <a:t> 01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Logistic Regression</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 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790280507"/>
                  </a:ext>
                </a:extLst>
              </a:tr>
              <a:tr h="234315">
                <a:tc>
                  <a:txBody>
                    <a:bodyPr/>
                    <a:lstStyle/>
                    <a:p>
                      <a:pPr marL="635" indent="-1905" algn="l"/>
                      <a:r>
                        <a:rPr lang="en-US" sz="1350">
                          <a:effectLst/>
                        </a:rPr>
                        <a:t> 02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Random Forest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695651861"/>
                  </a:ext>
                </a:extLst>
              </a:tr>
              <a:tr h="234315">
                <a:tc>
                  <a:txBody>
                    <a:bodyPr/>
                    <a:lstStyle/>
                    <a:p>
                      <a:pPr marL="635" indent="-1905" algn="l"/>
                      <a:r>
                        <a:rPr lang="en-US" sz="1350">
                          <a:effectLst/>
                        </a:rPr>
                        <a:t> 03</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SVM</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293434419"/>
                  </a:ext>
                </a:extLst>
              </a:tr>
              <a:tr h="234315">
                <a:tc>
                  <a:txBody>
                    <a:bodyPr/>
                    <a:lstStyle/>
                    <a:p>
                      <a:pPr marL="635" indent="-1905" algn="l"/>
                      <a:r>
                        <a:rPr lang="en-US" sz="1350">
                          <a:effectLst/>
                        </a:rPr>
                        <a:t> 04</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KNN</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0.99</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0.99</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0.99</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0.99</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148041982"/>
                  </a:ext>
                </a:extLst>
              </a:tr>
              <a:tr h="0">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824573691"/>
                  </a:ext>
                </a:extLst>
              </a:tr>
              <a:tr h="211455">
                <a:tc>
                  <a:txBody>
                    <a:bodyPr/>
                    <a:lstStyle/>
                    <a:p>
                      <a:pPr marL="635" indent="-1905" algn="l"/>
                      <a:r>
                        <a:rPr lang="en-US" sz="1350">
                          <a:effectLst/>
                        </a:rPr>
                        <a:t> 05</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Gradient Boost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585335900"/>
                  </a:ext>
                </a:extLst>
              </a:tr>
              <a:tr h="0">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346574448"/>
                  </a:ext>
                </a:extLst>
              </a:tr>
              <a:tr h="211455">
                <a:tc>
                  <a:txBody>
                    <a:bodyPr/>
                    <a:lstStyle/>
                    <a:p>
                      <a:pPr marL="635" indent="-1905" algn="l"/>
                      <a:r>
                        <a:rPr lang="en-US" sz="1350">
                          <a:effectLst/>
                        </a:rPr>
                        <a:t> 06</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XG Boost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49841816"/>
                  </a:ext>
                </a:extLst>
              </a:tr>
              <a:tr h="0">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521263107"/>
                  </a:ext>
                </a:extLst>
              </a:tr>
              <a:tr h="211455">
                <a:tc>
                  <a:txBody>
                    <a:bodyPr/>
                    <a:lstStyle/>
                    <a:p>
                      <a:pPr marL="635" indent="-1905" algn="l"/>
                      <a:r>
                        <a:rPr lang="en-US" sz="1350">
                          <a:effectLst/>
                        </a:rPr>
                        <a:t> 07</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ADA Boost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0.98</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0.99</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0.99</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0.99</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312244627"/>
                  </a:ext>
                </a:extLst>
              </a:tr>
              <a:tr h="211455">
                <a:tc>
                  <a:txBody>
                    <a:bodyPr/>
                    <a:lstStyle/>
                    <a:p>
                      <a:pPr marL="635" indent="-1905" algn="l"/>
                      <a:r>
                        <a:rPr lang="en-US" sz="1350">
                          <a:effectLst/>
                        </a:rPr>
                        <a:t>08</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Guass Naive Bayes</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1.00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dirty="0">
                          <a:effectLst/>
                        </a:rPr>
                        <a:t>1.00</a:t>
                      </a:r>
                      <a:endParaRPr lang="en-IN"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17843145"/>
                  </a:ext>
                </a:extLst>
              </a:tr>
            </a:tbl>
          </a:graphicData>
        </a:graphic>
      </p:graphicFrame>
      <p:sp>
        <p:nvSpPr>
          <p:cNvPr id="13" name="TextBox 12">
            <a:extLst>
              <a:ext uri="{FF2B5EF4-FFF2-40B4-BE49-F238E27FC236}">
                <a16:creationId xmlns:a16="http://schemas.microsoft.com/office/drawing/2014/main" id="{51C2204F-8323-EAAB-8062-D95A33D5FB80}"/>
              </a:ext>
            </a:extLst>
          </p:cNvPr>
          <p:cNvSpPr txBox="1"/>
          <p:nvPr/>
        </p:nvSpPr>
        <p:spPr>
          <a:xfrm>
            <a:off x="365760" y="3767614"/>
            <a:ext cx="2863284" cy="646331"/>
          </a:xfrm>
          <a:prstGeom prst="rect">
            <a:avLst/>
          </a:prstGeom>
          <a:noFill/>
        </p:spPr>
        <p:txBody>
          <a:bodyPr wrap="none" rtlCol="0">
            <a:spAutoFit/>
          </a:bodyPr>
          <a:lstStyle/>
          <a:p>
            <a:r>
              <a:rPr lang="en-US" sz="1800" dirty="0">
                <a:solidFill>
                  <a:schemeClr val="bg1">
                    <a:lumMod val="85000"/>
                  </a:schemeClr>
                </a:solidFill>
                <a:effectLst/>
                <a:latin typeface="Tomorrow"/>
                <a:ea typeface="Times New Roman" panose="02020603050405020304" pitchFamily="18" charset="0"/>
              </a:rPr>
              <a:t>CLASSIFICATION OF FLOOR :-</a:t>
            </a:r>
            <a:endParaRPr lang="en-IN" sz="1800" dirty="0">
              <a:solidFill>
                <a:schemeClr val="bg1">
                  <a:lumMod val="85000"/>
                </a:schemeClr>
              </a:solidFill>
              <a:effectLst/>
              <a:latin typeface="Tomorrow"/>
              <a:ea typeface="Times New Roman" panose="02020603050405020304" pitchFamily="18" charset="0"/>
            </a:endParaRPr>
          </a:p>
          <a:p>
            <a:endParaRPr lang="en-IN" dirty="0">
              <a:solidFill>
                <a:schemeClr val="bg1">
                  <a:lumMod val="85000"/>
                </a:schemeClr>
              </a:solidFill>
              <a:latin typeface="Tomorrow"/>
            </a:endParaRPr>
          </a:p>
        </p:txBody>
      </p:sp>
      <p:graphicFrame>
        <p:nvGraphicFramePr>
          <p:cNvPr id="14" name="Table 13">
            <a:extLst>
              <a:ext uri="{FF2B5EF4-FFF2-40B4-BE49-F238E27FC236}">
                <a16:creationId xmlns:a16="http://schemas.microsoft.com/office/drawing/2014/main" id="{8B40B9B3-3A26-E01B-C001-1EC9508060E8}"/>
              </a:ext>
            </a:extLst>
          </p:cNvPr>
          <p:cNvGraphicFramePr>
            <a:graphicFrameLocks noGrp="1"/>
          </p:cNvGraphicFramePr>
          <p:nvPr>
            <p:extLst>
              <p:ext uri="{D42A27DB-BD31-4B8C-83A1-F6EECF244321}">
                <p14:modId xmlns:p14="http://schemas.microsoft.com/office/powerpoint/2010/main" val="2334973853"/>
              </p:ext>
            </p:extLst>
          </p:nvPr>
        </p:nvGraphicFramePr>
        <p:xfrm>
          <a:off x="375921" y="4344631"/>
          <a:ext cx="6177279" cy="2093595"/>
        </p:xfrm>
        <a:graphic>
          <a:graphicData uri="http://schemas.openxmlformats.org/drawingml/2006/table">
            <a:tbl>
              <a:tblPr>
                <a:tableStyleId>{5C22544A-7EE6-4342-B048-85BDC9FD1C3A}</a:tableStyleId>
              </a:tblPr>
              <a:tblGrid>
                <a:gridCol w="619695">
                  <a:extLst>
                    <a:ext uri="{9D8B030D-6E8A-4147-A177-3AD203B41FA5}">
                      <a16:colId xmlns:a16="http://schemas.microsoft.com/office/drawing/2014/main" val="3610394722"/>
                    </a:ext>
                  </a:extLst>
                </a:gridCol>
                <a:gridCol w="1563993">
                  <a:extLst>
                    <a:ext uri="{9D8B030D-6E8A-4147-A177-3AD203B41FA5}">
                      <a16:colId xmlns:a16="http://schemas.microsoft.com/office/drawing/2014/main" val="423879585"/>
                    </a:ext>
                  </a:extLst>
                </a:gridCol>
                <a:gridCol w="1032825">
                  <a:extLst>
                    <a:ext uri="{9D8B030D-6E8A-4147-A177-3AD203B41FA5}">
                      <a16:colId xmlns:a16="http://schemas.microsoft.com/office/drawing/2014/main" val="1194369343"/>
                    </a:ext>
                  </a:extLst>
                </a:gridCol>
                <a:gridCol w="914788">
                  <a:extLst>
                    <a:ext uri="{9D8B030D-6E8A-4147-A177-3AD203B41FA5}">
                      <a16:colId xmlns:a16="http://schemas.microsoft.com/office/drawing/2014/main" val="3777742462"/>
                    </a:ext>
                  </a:extLst>
                </a:gridCol>
                <a:gridCol w="973807">
                  <a:extLst>
                    <a:ext uri="{9D8B030D-6E8A-4147-A177-3AD203B41FA5}">
                      <a16:colId xmlns:a16="http://schemas.microsoft.com/office/drawing/2014/main" val="3296840810"/>
                    </a:ext>
                  </a:extLst>
                </a:gridCol>
                <a:gridCol w="1072171">
                  <a:extLst>
                    <a:ext uri="{9D8B030D-6E8A-4147-A177-3AD203B41FA5}">
                      <a16:colId xmlns:a16="http://schemas.microsoft.com/office/drawing/2014/main" val="2217272027"/>
                    </a:ext>
                  </a:extLst>
                </a:gridCol>
              </a:tblGrid>
              <a:tr h="234315">
                <a:tc>
                  <a:txBody>
                    <a:bodyPr/>
                    <a:lstStyle/>
                    <a:p>
                      <a:pPr marL="635" indent="-1905" algn="l"/>
                      <a:r>
                        <a:rPr lang="en-US" sz="1350">
                          <a:effectLst/>
                        </a:rPr>
                        <a:t>SLNO.</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         ML Models</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Precision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Recall</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Accuracy</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F1-Score</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546072236"/>
                  </a:ext>
                </a:extLst>
              </a:tr>
              <a:tr h="234315">
                <a:tc>
                  <a:txBody>
                    <a:bodyPr/>
                    <a:lstStyle/>
                    <a:p>
                      <a:pPr marL="635" indent="-1905" algn="l"/>
                      <a:r>
                        <a:rPr lang="en-US" sz="1350">
                          <a:effectLst/>
                        </a:rPr>
                        <a:t> 01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Logistic Regression</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 0.88</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0.88</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0.88</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0.88</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827406158"/>
                  </a:ext>
                </a:extLst>
              </a:tr>
              <a:tr h="234315">
                <a:tc>
                  <a:txBody>
                    <a:bodyPr/>
                    <a:lstStyle/>
                    <a:p>
                      <a:pPr marL="635" indent="-1905" algn="l"/>
                      <a:r>
                        <a:rPr lang="en-US" sz="1350">
                          <a:effectLst/>
                        </a:rPr>
                        <a:t> 02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Random Forest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0.91</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348130003"/>
                  </a:ext>
                </a:extLst>
              </a:tr>
              <a:tr h="234315">
                <a:tc>
                  <a:txBody>
                    <a:bodyPr/>
                    <a:lstStyle/>
                    <a:p>
                      <a:pPr marL="635" indent="-1905" algn="l"/>
                      <a:r>
                        <a:rPr lang="en-US" sz="1350">
                          <a:effectLst/>
                        </a:rPr>
                        <a:t> 03</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SVM</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0.90</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605868462"/>
                  </a:ext>
                </a:extLst>
              </a:tr>
              <a:tr h="234315">
                <a:tc>
                  <a:txBody>
                    <a:bodyPr/>
                    <a:lstStyle/>
                    <a:p>
                      <a:pPr marL="635" indent="-1905" algn="l"/>
                      <a:r>
                        <a:rPr lang="en-US" sz="1350">
                          <a:effectLst/>
                        </a:rPr>
                        <a:t> 04</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KNN</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0.85</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0.82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0.83</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0.82</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515458830"/>
                  </a:ext>
                </a:extLst>
              </a:tr>
              <a:tr h="0">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0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473726125"/>
                  </a:ext>
                </a:extLst>
              </a:tr>
              <a:tr h="211455">
                <a:tc>
                  <a:txBody>
                    <a:bodyPr/>
                    <a:lstStyle/>
                    <a:p>
                      <a:pPr marL="635" indent="-1905" algn="l"/>
                      <a:r>
                        <a:rPr lang="en-US" sz="1350">
                          <a:effectLst/>
                        </a:rPr>
                        <a:t> 05</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Gradient Boost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 0.91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0.90</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50271296"/>
                  </a:ext>
                </a:extLst>
              </a:tr>
              <a:tr h="0">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93475365"/>
                  </a:ext>
                </a:extLst>
              </a:tr>
              <a:tr h="211455">
                <a:tc>
                  <a:txBody>
                    <a:bodyPr/>
                    <a:lstStyle/>
                    <a:p>
                      <a:pPr marL="635" indent="-1905" algn="l"/>
                      <a:r>
                        <a:rPr lang="en-US" sz="1350">
                          <a:effectLst/>
                        </a:rPr>
                        <a:t> 06</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XG Boost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0.91</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720140758"/>
                  </a:ext>
                </a:extLst>
              </a:tr>
              <a:tr h="0">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635" algn="l"/>
                      <a:r>
                        <a:rPr lang="en-US" sz="150">
                          <a:effectLst/>
                        </a:rPr>
                        <a:t> </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691377324"/>
                  </a:ext>
                </a:extLst>
              </a:tr>
              <a:tr h="211455">
                <a:tc>
                  <a:txBody>
                    <a:bodyPr/>
                    <a:lstStyle/>
                    <a:p>
                      <a:pPr marL="635" indent="-1905" algn="l"/>
                      <a:r>
                        <a:rPr lang="en-US" sz="1350">
                          <a:effectLst/>
                        </a:rPr>
                        <a:t> 07</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ADA Boost</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0.50</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0.58</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0.52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0.58</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86471473"/>
                  </a:ext>
                </a:extLst>
              </a:tr>
              <a:tr h="211455">
                <a:tc>
                  <a:txBody>
                    <a:bodyPr/>
                    <a:lstStyle/>
                    <a:p>
                      <a:pPr marL="635" indent="-1905" algn="l"/>
                      <a:r>
                        <a:rPr lang="en-US" sz="1350">
                          <a:effectLst/>
                        </a:rPr>
                        <a:t>08</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Guass Naive Bayes</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0.49</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0.41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a:effectLst/>
                        </a:rPr>
                        <a:t>0.41</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635" indent="-1905" algn="l"/>
                      <a:r>
                        <a:rPr lang="en-US" sz="1350" dirty="0">
                          <a:effectLst/>
                        </a:rPr>
                        <a:t>0.41</a:t>
                      </a:r>
                      <a:endParaRPr lang="en-IN"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136742075"/>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1D1D1B">
              <a:alpha val="80000"/>
            </a:srgbClr>
          </a:solidFill>
          <a:ln/>
        </p:spPr>
      </p:sp>
      <p:sp>
        <p:nvSpPr>
          <p:cNvPr id="6" name="Text 3"/>
          <p:cNvSpPr/>
          <p:nvPr/>
        </p:nvSpPr>
        <p:spPr>
          <a:xfrm>
            <a:off x="2037993" y="3767614"/>
            <a:ext cx="5554980" cy="694373"/>
          </a:xfrm>
          <a:prstGeom prst="rect">
            <a:avLst/>
          </a:prstGeom>
          <a:noFill/>
          <a:ln/>
        </p:spPr>
        <p:txBody>
          <a:bodyPr wrap="none" rtlCol="0" anchor="t"/>
          <a:lstStyle/>
          <a:p>
            <a:pPr marL="0" indent="0">
              <a:lnSpc>
                <a:spcPts val="5468"/>
              </a:lnSpc>
              <a:buNone/>
            </a:pPr>
            <a:endParaRPr lang="en-US" sz="4374" dirty="0"/>
          </a:p>
        </p:txBody>
      </p:sp>
      <p:pic>
        <p:nvPicPr>
          <p:cNvPr id="8" name="Image 0" descr="preencoded.png">
            <a:extLst>
              <a:ext uri="{FF2B5EF4-FFF2-40B4-BE49-F238E27FC236}">
                <a16:creationId xmlns:a16="http://schemas.microsoft.com/office/drawing/2014/main" id="{F2DB969F-7372-8677-BE8F-AF87135EFC14}"/>
              </a:ext>
            </a:extLst>
          </p:cNvPr>
          <p:cNvPicPr>
            <a:picLocks noChangeAspect="1"/>
          </p:cNvPicPr>
          <p:nvPr/>
        </p:nvPicPr>
        <p:blipFill>
          <a:blip r:embed="rId4"/>
          <a:stretch>
            <a:fillRect/>
          </a:stretch>
        </p:blipFill>
        <p:spPr>
          <a:xfrm>
            <a:off x="0" y="0"/>
            <a:ext cx="14630400" cy="1849120"/>
          </a:xfrm>
          <a:prstGeom prst="rect">
            <a:avLst/>
          </a:prstGeom>
        </p:spPr>
      </p:pic>
      <p:sp>
        <p:nvSpPr>
          <p:cNvPr id="9" name="TextBox 8">
            <a:extLst>
              <a:ext uri="{FF2B5EF4-FFF2-40B4-BE49-F238E27FC236}">
                <a16:creationId xmlns:a16="http://schemas.microsoft.com/office/drawing/2014/main" id="{32E81632-3003-B2A8-9F54-257BB8EDF644}"/>
              </a:ext>
            </a:extLst>
          </p:cNvPr>
          <p:cNvSpPr txBox="1"/>
          <p:nvPr/>
        </p:nvSpPr>
        <p:spPr>
          <a:xfrm>
            <a:off x="230247" y="324395"/>
            <a:ext cx="5194242" cy="1200329"/>
          </a:xfrm>
          <a:prstGeom prst="rect">
            <a:avLst/>
          </a:prstGeom>
          <a:noFill/>
        </p:spPr>
        <p:txBody>
          <a:bodyPr wrap="none" rtlCol="0">
            <a:spAutoFit/>
          </a:bodyPr>
          <a:lstStyle/>
          <a:p>
            <a:r>
              <a:rPr lang="en-IN" sz="7200" dirty="0">
                <a:solidFill>
                  <a:schemeClr val="bg1">
                    <a:lumMod val="85000"/>
                  </a:schemeClr>
                </a:solidFill>
                <a:latin typeface="Tomorrow"/>
              </a:rPr>
              <a:t>CONCLUSION</a:t>
            </a:r>
          </a:p>
        </p:txBody>
      </p:sp>
      <p:sp>
        <p:nvSpPr>
          <p:cNvPr id="10" name="TextBox 9">
            <a:extLst>
              <a:ext uri="{FF2B5EF4-FFF2-40B4-BE49-F238E27FC236}">
                <a16:creationId xmlns:a16="http://schemas.microsoft.com/office/drawing/2014/main" id="{E8933F17-D38B-4BF4-A020-196E06F90F2D}"/>
              </a:ext>
            </a:extLst>
          </p:cNvPr>
          <p:cNvSpPr txBox="1"/>
          <p:nvPr/>
        </p:nvSpPr>
        <p:spPr>
          <a:xfrm>
            <a:off x="375920" y="2214880"/>
            <a:ext cx="13014960" cy="2585323"/>
          </a:xfrm>
          <a:prstGeom prst="rect">
            <a:avLst/>
          </a:prstGeom>
          <a:noFill/>
        </p:spPr>
        <p:txBody>
          <a:bodyPr wrap="square" rtlCol="0">
            <a:spAutoFit/>
          </a:bodyPr>
          <a:lstStyle/>
          <a:p>
            <a:r>
              <a:rPr lang="en-US" sz="1800" dirty="0">
                <a:solidFill>
                  <a:schemeClr val="bg1">
                    <a:lumMod val="85000"/>
                  </a:schemeClr>
                </a:solidFill>
                <a:effectLst/>
                <a:latin typeface="Tomorrow"/>
                <a:ea typeface="Times New Roman" panose="02020603050405020304" pitchFamily="18" charset="0"/>
              </a:rPr>
              <a:t>Machine learning (ML) has great potential to transform navigation and spatial awareness in enclosed spaces when used in indoor localization projects. These projects provide advanced methods for precisely locating objects or people inside buildings by combining various machine-learning algorithms and approaches. With the use of data gathered from several sources, including Bluetooth beacons, Wi-Fi signals, and sensor data, machine learning algorithms can efficiently identify patterns and correlations that facilitate accurate localization. Moreover, ML adoption makes it easier for localization systems to be continuously improved and adjusted, guaranteeing reliable performance in dynamic indoor environments. Therefore, ML-powered indoor localization projects not only improve user experiences but also open up new application avenues for many industries, ushering in a new era of indoor navigation and spatial intelligence.</a:t>
            </a:r>
            <a:endParaRPr lang="en-IN" sz="1800" dirty="0">
              <a:solidFill>
                <a:schemeClr val="bg1">
                  <a:lumMod val="85000"/>
                </a:schemeClr>
              </a:solidFill>
              <a:effectLst/>
              <a:latin typeface="Tomorrow"/>
              <a:ea typeface="Times New Roman" panose="02020603050405020304" pitchFamily="18" charset="0"/>
            </a:endParaRPr>
          </a:p>
          <a:p>
            <a:endParaRPr lang="en-IN" dirty="0">
              <a:solidFill>
                <a:schemeClr val="bg1">
                  <a:lumMod val="85000"/>
                </a:schemeClr>
              </a:solidFill>
              <a:latin typeface="Tomorrow"/>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sp>
        <p:nvSpPr>
          <p:cNvPr id="4" name="Text 2"/>
          <p:cNvSpPr/>
          <p:nvPr/>
        </p:nvSpPr>
        <p:spPr>
          <a:xfrm>
            <a:off x="2037993" y="1443395"/>
            <a:ext cx="9071848" cy="694373"/>
          </a:xfrm>
          <a:prstGeom prst="rect">
            <a:avLst/>
          </a:prstGeom>
          <a:noFill/>
          <a:ln/>
        </p:spPr>
        <p:txBody>
          <a:bodyPr wrap="none" rtlCol="0" anchor="t"/>
          <a:lstStyle/>
          <a:p>
            <a:pPr marL="0" indent="0">
              <a:lnSpc>
                <a:spcPts val="5468"/>
              </a:lnSpc>
              <a:buNone/>
            </a:pPr>
            <a:r>
              <a:rPr lang="en-US" sz="4374" b="1" dirty="0">
                <a:solidFill>
                  <a:srgbClr val="EDEDE8"/>
                </a:solidFill>
                <a:latin typeface="Tomorrow" pitchFamily="34" charset="0"/>
                <a:ea typeface="Tomorrow" pitchFamily="34" charset="-122"/>
                <a:cs typeface="Tomorrow" pitchFamily="34" charset="-120"/>
              </a:rPr>
              <a:t>Future Trends and Opportunities</a:t>
            </a:r>
            <a:endParaRPr lang="en-US" sz="4374" dirty="0"/>
          </a:p>
        </p:txBody>
      </p:sp>
      <p:sp>
        <p:nvSpPr>
          <p:cNvPr id="5" name="Shape 3"/>
          <p:cNvSpPr/>
          <p:nvPr/>
        </p:nvSpPr>
        <p:spPr>
          <a:xfrm>
            <a:off x="2037993" y="2582108"/>
            <a:ext cx="5166122" cy="1990963"/>
          </a:xfrm>
          <a:prstGeom prst="roundRect">
            <a:avLst>
              <a:gd name="adj" fmla="val 6696"/>
            </a:avLst>
          </a:prstGeom>
          <a:solidFill>
            <a:srgbClr val="0B0B0A"/>
          </a:solidFill>
          <a:ln/>
        </p:spPr>
      </p:sp>
      <p:sp>
        <p:nvSpPr>
          <p:cNvPr id="6" name="Text 4"/>
          <p:cNvSpPr/>
          <p:nvPr/>
        </p:nvSpPr>
        <p:spPr>
          <a:xfrm>
            <a:off x="2260163" y="2804279"/>
            <a:ext cx="3551753" cy="347186"/>
          </a:xfrm>
          <a:prstGeom prst="rect">
            <a:avLst/>
          </a:prstGeom>
          <a:noFill/>
          <a:ln/>
        </p:spPr>
        <p:txBody>
          <a:bodyPr wrap="none" rtlCol="0" anchor="t"/>
          <a:lstStyle/>
          <a:p>
            <a:pPr marL="0" indent="0">
              <a:lnSpc>
                <a:spcPts val="2734"/>
              </a:lnSpc>
              <a:buNone/>
            </a:pPr>
            <a:r>
              <a:rPr lang="en-US" sz="2187" b="1" dirty="0">
                <a:solidFill>
                  <a:srgbClr val="EDEDE8"/>
                </a:solidFill>
                <a:latin typeface="Tomorrow" pitchFamily="34" charset="0"/>
                <a:ea typeface="Tomorrow" pitchFamily="34" charset="-122"/>
                <a:cs typeface="Tomorrow" pitchFamily="34" charset="-120"/>
              </a:rPr>
              <a:t>5G and Cellular Networks</a:t>
            </a:r>
            <a:endParaRPr lang="en-US" sz="2187" dirty="0"/>
          </a:p>
        </p:txBody>
      </p:sp>
      <p:sp>
        <p:nvSpPr>
          <p:cNvPr id="7" name="Text 5"/>
          <p:cNvSpPr/>
          <p:nvPr/>
        </p:nvSpPr>
        <p:spPr>
          <a:xfrm>
            <a:off x="2260163" y="3284696"/>
            <a:ext cx="4721781" cy="1066205"/>
          </a:xfrm>
          <a:prstGeom prst="rect">
            <a:avLst/>
          </a:prstGeom>
          <a:noFill/>
          <a:ln/>
        </p:spPr>
        <p:txBody>
          <a:bodyPr wrap="square" rtlCol="0" anchor="t"/>
          <a:lstStyle/>
          <a:p>
            <a:pPr marL="0" indent="0">
              <a:lnSpc>
                <a:spcPts val="2799"/>
              </a:lnSpc>
              <a:buNone/>
            </a:pPr>
            <a:r>
              <a:rPr lang="en-US" sz="1750" dirty="0">
                <a:solidFill>
                  <a:srgbClr val="C9C9C0"/>
                </a:solidFill>
                <a:latin typeface="Tomorrow" pitchFamily="34" charset="0"/>
                <a:ea typeface="Tomorrow" pitchFamily="34" charset="-122"/>
                <a:cs typeface="Tomorrow" pitchFamily="34" charset="-120"/>
              </a:rPr>
              <a:t>The rise of 5G and advanced cellular technologies will enhance indoor localization accuracy and coverage.</a:t>
            </a:r>
            <a:endParaRPr lang="en-US" sz="1750" dirty="0"/>
          </a:p>
        </p:txBody>
      </p:sp>
      <p:sp>
        <p:nvSpPr>
          <p:cNvPr id="8" name="Shape 6"/>
          <p:cNvSpPr/>
          <p:nvPr/>
        </p:nvSpPr>
        <p:spPr>
          <a:xfrm>
            <a:off x="7426285" y="2582108"/>
            <a:ext cx="5166122" cy="1990963"/>
          </a:xfrm>
          <a:prstGeom prst="roundRect">
            <a:avLst>
              <a:gd name="adj" fmla="val 6696"/>
            </a:avLst>
          </a:prstGeom>
          <a:solidFill>
            <a:srgbClr val="0B0B0A"/>
          </a:solidFill>
          <a:ln/>
        </p:spPr>
      </p:sp>
      <p:sp>
        <p:nvSpPr>
          <p:cNvPr id="9" name="Text 7"/>
          <p:cNvSpPr/>
          <p:nvPr/>
        </p:nvSpPr>
        <p:spPr>
          <a:xfrm>
            <a:off x="7648456" y="2804279"/>
            <a:ext cx="2777490" cy="347186"/>
          </a:xfrm>
          <a:prstGeom prst="rect">
            <a:avLst/>
          </a:prstGeom>
          <a:noFill/>
          <a:ln/>
        </p:spPr>
        <p:txBody>
          <a:bodyPr wrap="none" rtlCol="0" anchor="t"/>
          <a:lstStyle/>
          <a:p>
            <a:pPr marL="0" indent="0">
              <a:lnSpc>
                <a:spcPts val="2734"/>
              </a:lnSpc>
              <a:buNone/>
            </a:pPr>
            <a:r>
              <a:rPr lang="en-US" sz="2187" b="1" dirty="0">
                <a:solidFill>
                  <a:srgbClr val="EDEDE8"/>
                </a:solidFill>
                <a:latin typeface="Tomorrow" pitchFamily="34" charset="0"/>
                <a:ea typeface="Tomorrow" pitchFamily="34" charset="-122"/>
                <a:cs typeface="Tomorrow" pitchFamily="34" charset="-120"/>
              </a:rPr>
              <a:t>Augmented Reality</a:t>
            </a:r>
            <a:endParaRPr lang="en-US" sz="2187" dirty="0"/>
          </a:p>
        </p:txBody>
      </p:sp>
      <p:sp>
        <p:nvSpPr>
          <p:cNvPr id="10" name="Text 8"/>
          <p:cNvSpPr/>
          <p:nvPr/>
        </p:nvSpPr>
        <p:spPr>
          <a:xfrm>
            <a:off x="7648456" y="3284696"/>
            <a:ext cx="4721781" cy="1066205"/>
          </a:xfrm>
          <a:prstGeom prst="rect">
            <a:avLst/>
          </a:prstGeom>
          <a:noFill/>
          <a:ln/>
        </p:spPr>
        <p:txBody>
          <a:bodyPr wrap="square" rtlCol="0" anchor="t"/>
          <a:lstStyle/>
          <a:p>
            <a:pPr marL="0" indent="0">
              <a:lnSpc>
                <a:spcPts val="2799"/>
              </a:lnSpc>
              <a:buNone/>
            </a:pPr>
            <a:r>
              <a:rPr lang="en-US" sz="1750" dirty="0">
                <a:solidFill>
                  <a:srgbClr val="C9C9C0"/>
                </a:solidFill>
                <a:latin typeface="Tomorrow" pitchFamily="34" charset="0"/>
                <a:ea typeface="Tomorrow" pitchFamily="34" charset="-122"/>
                <a:cs typeface="Tomorrow" pitchFamily="34" charset="-120"/>
              </a:rPr>
              <a:t>Integrating indoor localization with AR will enable seamless, immersive navigation and information overlays.</a:t>
            </a:r>
            <a:endParaRPr lang="en-US" sz="1750" dirty="0"/>
          </a:p>
        </p:txBody>
      </p:sp>
      <p:sp>
        <p:nvSpPr>
          <p:cNvPr id="11" name="Shape 9"/>
          <p:cNvSpPr/>
          <p:nvPr/>
        </p:nvSpPr>
        <p:spPr>
          <a:xfrm>
            <a:off x="2037993" y="4795242"/>
            <a:ext cx="5166122" cy="1990963"/>
          </a:xfrm>
          <a:prstGeom prst="roundRect">
            <a:avLst>
              <a:gd name="adj" fmla="val 6696"/>
            </a:avLst>
          </a:prstGeom>
          <a:solidFill>
            <a:srgbClr val="0B0B0A"/>
          </a:solidFill>
          <a:ln/>
        </p:spPr>
      </p:sp>
      <p:sp>
        <p:nvSpPr>
          <p:cNvPr id="12" name="Text 10"/>
          <p:cNvSpPr/>
          <p:nvPr/>
        </p:nvSpPr>
        <p:spPr>
          <a:xfrm>
            <a:off x="2260163" y="5017413"/>
            <a:ext cx="3214211" cy="347186"/>
          </a:xfrm>
          <a:prstGeom prst="rect">
            <a:avLst/>
          </a:prstGeom>
          <a:noFill/>
          <a:ln/>
        </p:spPr>
        <p:txBody>
          <a:bodyPr wrap="none" rtlCol="0" anchor="t"/>
          <a:lstStyle/>
          <a:p>
            <a:pPr marL="0" indent="0">
              <a:lnSpc>
                <a:spcPts val="2734"/>
              </a:lnSpc>
              <a:buNone/>
            </a:pPr>
            <a:r>
              <a:rPr lang="en-US" sz="2187" b="1" dirty="0">
                <a:solidFill>
                  <a:srgbClr val="EDEDE8"/>
                </a:solidFill>
                <a:latin typeface="Tomorrow" pitchFamily="34" charset="0"/>
                <a:ea typeface="Tomorrow" pitchFamily="34" charset="-122"/>
                <a:cs typeface="Tomorrow" pitchFamily="34" charset="-120"/>
              </a:rPr>
              <a:t>Internet of Things (IoT)</a:t>
            </a:r>
            <a:endParaRPr lang="en-US" sz="2187" dirty="0"/>
          </a:p>
        </p:txBody>
      </p:sp>
      <p:sp>
        <p:nvSpPr>
          <p:cNvPr id="13" name="Text 11"/>
          <p:cNvSpPr/>
          <p:nvPr/>
        </p:nvSpPr>
        <p:spPr>
          <a:xfrm>
            <a:off x="2260163" y="5497830"/>
            <a:ext cx="4721781" cy="1066205"/>
          </a:xfrm>
          <a:prstGeom prst="rect">
            <a:avLst/>
          </a:prstGeom>
          <a:noFill/>
          <a:ln/>
        </p:spPr>
        <p:txBody>
          <a:bodyPr wrap="square" rtlCol="0" anchor="t"/>
          <a:lstStyle/>
          <a:p>
            <a:pPr marL="0" indent="0">
              <a:lnSpc>
                <a:spcPts val="2799"/>
              </a:lnSpc>
              <a:buNone/>
            </a:pPr>
            <a:r>
              <a:rPr lang="en-US" sz="1750" dirty="0">
                <a:solidFill>
                  <a:srgbClr val="C9C9C0"/>
                </a:solidFill>
                <a:latin typeface="Tomorrow" pitchFamily="34" charset="0"/>
                <a:ea typeface="Tomorrow" pitchFamily="34" charset="-122"/>
                <a:cs typeface="Tomorrow" pitchFamily="34" charset="-120"/>
              </a:rPr>
              <a:t>The proliferation of IoT devices will provide a wealth of sensor data to further improve indoor tracking and analytics.</a:t>
            </a:r>
            <a:endParaRPr lang="en-US" sz="1750" dirty="0"/>
          </a:p>
        </p:txBody>
      </p:sp>
      <p:sp>
        <p:nvSpPr>
          <p:cNvPr id="14" name="Shape 12"/>
          <p:cNvSpPr/>
          <p:nvPr/>
        </p:nvSpPr>
        <p:spPr>
          <a:xfrm>
            <a:off x="7426285" y="4795242"/>
            <a:ext cx="5166122" cy="1990963"/>
          </a:xfrm>
          <a:prstGeom prst="roundRect">
            <a:avLst>
              <a:gd name="adj" fmla="val 6696"/>
            </a:avLst>
          </a:prstGeom>
          <a:solidFill>
            <a:srgbClr val="0B0B0A"/>
          </a:solidFill>
          <a:ln/>
        </p:spPr>
      </p:sp>
      <p:sp>
        <p:nvSpPr>
          <p:cNvPr id="15" name="Text 13"/>
          <p:cNvSpPr/>
          <p:nvPr/>
        </p:nvSpPr>
        <p:spPr>
          <a:xfrm>
            <a:off x="7648456" y="5017413"/>
            <a:ext cx="2908816" cy="347186"/>
          </a:xfrm>
          <a:prstGeom prst="rect">
            <a:avLst/>
          </a:prstGeom>
          <a:noFill/>
          <a:ln/>
        </p:spPr>
        <p:txBody>
          <a:bodyPr wrap="none" rtlCol="0" anchor="t"/>
          <a:lstStyle/>
          <a:p>
            <a:pPr marL="0" indent="0">
              <a:lnSpc>
                <a:spcPts val="2734"/>
              </a:lnSpc>
              <a:buNone/>
            </a:pPr>
            <a:r>
              <a:rPr lang="en-US" sz="2187" b="1" dirty="0">
                <a:solidFill>
                  <a:srgbClr val="EDEDE8"/>
                </a:solidFill>
                <a:latin typeface="Tomorrow" pitchFamily="34" charset="0"/>
                <a:ea typeface="Tomorrow" pitchFamily="34" charset="-122"/>
                <a:cs typeface="Tomorrow" pitchFamily="34" charset="-120"/>
              </a:rPr>
              <a:t>Privacy and Security</a:t>
            </a:r>
            <a:endParaRPr lang="en-US" sz="2187" dirty="0"/>
          </a:p>
        </p:txBody>
      </p:sp>
      <p:sp>
        <p:nvSpPr>
          <p:cNvPr id="16" name="Text 14"/>
          <p:cNvSpPr/>
          <p:nvPr/>
        </p:nvSpPr>
        <p:spPr>
          <a:xfrm>
            <a:off x="7648456" y="5497830"/>
            <a:ext cx="4721781" cy="1066205"/>
          </a:xfrm>
          <a:prstGeom prst="rect">
            <a:avLst/>
          </a:prstGeom>
          <a:noFill/>
          <a:ln/>
        </p:spPr>
        <p:txBody>
          <a:bodyPr wrap="square" rtlCol="0" anchor="t"/>
          <a:lstStyle/>
          <a:p>
            <a:pPr marL="0" indent="0">
              <a:lnSpc>
                <a:spcPts val="2799"/>
              </a:lnSpc>
              <a:buNone/>
            </a:pPr>
            <a:r>
              <a:rPr lang="en-US" sz="1750" dirty="0">
                <a:solidFill>
                  <a:srgbClr val="C9C9C0"/>
                </a:solidFill>
                <a:latin typeface="Tomorrow" pitchFamily="34" charset="0"/>
                <a:ea typeface="Tomorrow" pitchFamily="34" charset="-122"/>
                <a:cs typeface="Tomorrow" pitchFamily="34" charset="-120"/>
              </a:rPr>
              <a:t>Addressing user privacy concerns and ensuring secure data handling will be crucial for widespread adoption.</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1D1D1B">
              <a:alpha val="80000"/>
            </a:srgbClr>
          </a:solidFill>
          <a:ln/>
        </p:spPr>
      </p:sp>
      <p:sp>
        <p:nvSpPr>
          <p:cNvPr id="6" name="Text 3"/>
          <p:cNvSpPr/>
          <p:nvPr/>
        </p:nvSpPr>
        <p:spPr>
          <a:xfrm>
            <a:off x="2037993" y="3767614"/>
            <a:ext cx="5554980" cy="694373"/>
          </a:xfrm>
          <a:prstGeom prst="rect">
            <a:avLst/>
          </a:prstGeom>
          <a:noFill/>
          <a:ln/>
        </p:spPr>
        <p:txBody>
          <a:bodyPr wrap="none" rtlCol="0" anchor="t"/>
          <a:lstStyle/>
          <a:p>
            <a:pPr marL="0" indent="0">
              <a:lnSpc>
                <a:spcPts val="5468"/>
              </a:lnSpc>
              <a:buNone/>
            </a:pPr>
            <a:endParaRPr lang="en-US" sz="4374" dirty="0"/>
          </a:p>
        </p:txBody>
      </p:sp>
      <p:pic>
        <p:nvPicPr>
          <p:cNvPr id="8" name="Image 0" descr="preencoded.png">
            <a:extLst>
              <a:ext uri="{FF2B5EF4-FFF2-40B4-BE49-F238E27FC236}">
                <a16:creationId xmlns:a16="http://schemas.microsoft.com/office/drawing/2014/main" id="{F2DB969F-7372-8677-BE8F-AF87135EFC14}"/>
              </a:ext>
            </a:extLst>
          </p:cNvPr>
          <p:cNvPicPr>
            <a:picLocks noChangeAspect="1"/>
          </p:cNvPicPr>
          <p:nvPr/>
        </p:nvPicPr>
        <p:blipFill>
          <a:blip r:embed="rId4"/>
          <a:stretch>
            <a:fillRect/>
          </a:stretch>
        </p:blipFill>
        <p:spPr>
          <a:xfrm>
            <a:off x="0" y="0"/>
            <a:ext cx="14630400" cy="1849120"/>
          </a:xfrm>
          <a:prstGeom prst="rect">
            <a:avLst/>
          </a:prstGeom>
        </p:spPr>
      </p:pic>
      <p:sp>
        <p:nvSpPr>
          <p:cNvPr id="9" name="TextBox 8">
            <a:extLst>
              <a:ext uri="{FF2B5EF4-FFF2-40B4-BE49-F238E27FC236}">
                <a16:creationId xmlns:a16="http://schemas.microsoft.com/office/drawing/2014/main" id="{32E81632-3003-B2A8-9F54-257BB8EDF644}"/>
              </a:ext>
            </a:extLst>
          </p:cNvPr>
          <p:cNvSpPr txBox="1"/>
          <p:nvPr/>
        </p:nvSpPr>
        <p:spPr>
          <a:xfrm>
            <a:off x="230247" y="324395"/>
            <a:ext cx="4927952" cy="1200329"/>
          </a:xfrm>
          <a:prstGeom prst="rect">
            <a:avLst/>
          </a:prstGeom>
          <a:noFill/>
        </p:spPr>
        <p:txBody>
          <a:bodyPr wrap="none" rtlCol="0">
            <a:spAutoFit/>
          </a:bodyPr>
          <a:lstStyle/>
          <a:p>
            <a:r>
              <a:rPr lang="en-IN" sz="7200" dirty="0">
                <a:solidFill>
                  <a:schemeClr val="bg1">
                    <a:lumMod val="85000"/>
                  </a:schemeClr>
                </a:solidFill>
                <a:latin typeface="Tomorrow"/>
              </a:rPr>
              <a:t>REFERENCES</a:t>
            </a:r>
          </a:p>
        </p:txBody>
      </p:sp>
      <p:sp>
        <p:nvSpPr>
          <p:cNvPr id="10" name="TextBox 9">
            <a:extLst>
              <a:ext uri="{FF2B5EF4-FFF2-40B4-BE49-F238E27FC236}">
                <a16:creationId xmlns:a16="http://schemas.microsoft.com/office/drawing/2014/main" id="{E8933F17-D38B-4BF4-A020-196E06F90F2D}"/>
              </a:ext>
            </a:extLst>
          </p:cNvPr>
          <p:cNvSpPr txBox="1"/>
          <p:nvPr/>
        </p:nvSpPr>
        <p:spPr>
          <a:xfrm>
            <a:off x="375920" y="2214880"/>
            <a:ext cx="13014960" cy="4524315"/>
          </a:xfrm>
          <a:prstGeom prst="rect">
            <a:avLst/>
          </a:prstGeom>
          <a:noFill/>
        </p:spPr>
        <p:txBody>
          <a:bodyPr wrap="square" rtlCol="0">
            <a:spAutoFit/>
          </a:bodyPr>
          <a:lstStyle/>
          <a:p>
            <a:pPr marL="635" indent="-1905"/>
            <a:r>
              <a:rPr lang="en-US" sz="1800" dirty="0">
                <a:solidFill>
                  <a:schemeClr val="bg1">
                    <a:lumMod val="85000"/>
                  </a:schemeClr>
                </a:solidFill>
                <a:effectLst/>
                <a:latin typeface="Tomorrow"/>
                <a:ea typeface="Times New Roman" panose="02020603050405020304" pitchFamily="18" charset="0"/>
              </a:rPr>
              <a:t>[1] The </a:t>
            </a:r>
            <a:r>
              <a:rPr lang="en-US" sz="1800" dirty="0" err="1">
                <a:solidFill>
                  <a:schemeClr val="bg1">
                    <a:lumMod val="85000"/>
                  </a:schemeClr>
                </a:solidFill>
                <a:effectLst/>
                <a:latin typeface="Tomorrow"/>
                <a:ea typeface="Times New Roman" panose="02020603050405020304" pitchFamily="18" charset="0"/>
              </a:rPr>
              <a:t>UjiIndoorLoc</a:t>
            </a:r>
            <a:r>
              <a:rPr lang="en-US" sz="1800" dirty="0">
                <a:solidFill>
                  <a:schemeClr val="bg1">
                    <a:lumMod val="85000"/>
                  </a:schemeClr>
                </a:solidFill>
                <a:effectLst/>
                <a:latin typeface="Tomorrow"/>
                <a:ea typeface="Times New Roman" panose="02020603050405020304" pitchFamily="18" charset="0"/>
              </a:rPr>
              <a:t> : An indoor localization dataset</a:t>
            </a:r>
            <a:endParaRPr lang="en-IN" sz="1800" dirty="0">
              <a:solidFill>
                <a:schemeClr val="bg1">
                  <a:lumMod val="85000"/>
                </a:schemeClr>
              </a:solidFill>
              <a:effectLst/>
              <a:latin typeface="Tomorrow"/>
              <a:ea typeface="Times New Roman" panose="02020603050405020304" pitchFamily="18" charset="0"/>
            </a:endParaRPr>
          </a:p>
          <a:p>
            <a:pPr indent="-1270"/>
            <a:r>
              <a:rPr lang="en-US" sz="1800" dirty="0">
                <a:solidFill>
                  <a:schemeClr val="bg1">
                    <a:lumMod val="85000"/>
                  </a:schemeClr>
                </a:solidFill>
                <a:effectLst/>
                <a:latin typeface="Tomorrow"/>
                <a:ea typeface="Times New Roman" panose="02020603050405020304" pitchFamily="18" charset="0"/>
              </a:rPr>
              <a:t> </a:t>
            </a:r>
            <a:endParaRPr lang="en-IN" sz="1800" dirty="0">
              <a:solidFill>
                <a:schemeClr val="bg1">
                  <a:lumMod val="85000"/>
                </a:schemeClr>
              </a:solidFill>
              <a:effectLst/>
              <a:latin typeface="Tomorrow"/>
              <a:ea typeface="Times New Roman" panose="02020603050405020304" pitchFamily="18" charset="0"/>
            </a:endParaRPr>
          </a:p>
          <a:p>
            <a:pPr marL="635" indent="-1905"/>
            <a:r>
              <a:rPr lang="en-US" sz="1800" dirty="0">
                <a:solidFill>
                  <a:schemeClr val="bg1">
                    <a:lumMod val="85000"/>
                  </a:schemeClr>
                </a:solidFill>
                <a:effectLst/>
                <a:latin typeface="Tomorrow"/>
                <a:ea typeface="Times New Roman" panose="02020603050405020304" pitchFamily="18" charset="0"/>
              </a:rPr>
              <a:t>Link: </a:t>
            </a:r>
            <a:r>
              <a:rPr lang="en-US" sz="1800" u="sng" dirty="0">
                <a:solidFill>
                  <a:schemeClr val="bg1">
                    <a:lumMod val="85000"/>
                  </a:schemeClr>
                </a:solidFill>
                <a:effectLst/>
                <a:latin typeface="Tomorrow"/>
                <a:ea typeface="Times New Roman" panose="02020603050405020304" pitchFamily="18" charset="0"/>
                <a:hlinkClick r:id="rId5">
                  <a:extLst>
                    <a:ext uri="{A12FA001-AC4F-418D-AE19-62706E023703}">
                      <ahyp:hlinkClr xmlns:ahyp="http://schemas.microsoft.com/office/drawing/2018/hyperlinkcolor" val="tx"/>
                    </a:ext>
                  </a:extLst>
                </a:hlinkClick>
              </a:rPr>
              <a:t>https://www.kaggle.com/datasets/giantuji/UjiIndoorLoc</a:t>
            </a:r>
            <a:endParaRPr lang="en-IN" sz="1800" dirty="0">
              <a:solidFill>
                <a:schemeClr val="bg1">
                  <a:lumMod val="85000"/>
                </a:schemeClr>
              </a:solidFill>
              <a:effectLst/>
              <a:latin typeface="Tomorrow"/>
              <a:ea typeface="Times New Roman" panose="02020603050405020304" pitchFamily="18" charset="0"/>
            </a:endParaRPr>
          </a:p>
          <a:p>
            <a:pPr indent="-1270"/>
            <a:r>
              <a:rPr lang="en-US" sz="1800" dirty="0">
                <a:solidFill>
                  <a:schemeClr val="bg1">
                    <a:lumMod val="85000"/>
                  </a:schemeClr>
                </a:solidFill>
                <a:effectLst/>
                <a:latin typeface="Tomorrow"/>
                <a:ea typeface="Times New Roman" panose="02020603050405020304" pitchFamily="18" charset="0"/>
              </a:rPr>
              <a:t> </a:t>
            </a:r>
            <a:endParaRPr lang="en-IN" sz="1800" dirty="0">
              <a:solidFill>
                <a:schemeClr val="bg1">
                  <a:lumMod val="85000"/>
                </a:schemeClr>
              </a:solidFill>
              <a:effectLst/>
              <a:latin typeface="Tomorrow"/>
              <a:ea typeface="Times New Roman" panose="02020603050405020304" pitchFamily="18" charset="0"/>
            </a:endParaRPr>
          </a:p>
          <a:p>
            <a:pPr indent="-1270"/>
            <a:r>
              <a:rPr lang="en-US" sz="1800" dirty="0">
                <a:solidFill>
                  <a:schemeClr val="bg1">
                    <a:lumMod val="85000"/>
                  </a:schemeClr>
                </a:solidFill>
                <a:effectLst/>
                <a:latin typeface="Tomorrow"/>
                <a:ea typeface="Times New Roman" panose="02020603050405020304" pitchFamily="18" charset="0"/>
              </a:rPr>
              <a:t> </a:t>
            </a:r>
            <a:endParaRPr lang="en-IN" sz="1800" dirty="0">
              <a:solidFill>
                <a:schemeClr val="bg1">
                  <a:lumMod val="85000"/>
                </a:schemeClr>
              </a:solidFill>
              <a:effectLst/>
              <a:latin typeface="Tomorrow"/>
              <a:ea typeface="Times New Roman" panose="02020603050405020304" pitchFamily="18" charset="0"/>
            </a:endParaRPr>
          </a:p>
          <a:p>
            <a:pPr marL="635" indent="-1905"/>
            <a:r>
              <a:rPr lang="en-US" sz="1800" dirty="0">
                <a:solidFill>
                  <a:schemeClr val="bg1">
                    <a:lumMod val="85000"/>
                  </a:schemeClr>
                </a:solidFill>
                <a:effectLst/>
                <a:latin typeface="Tomorrow"/>
                <a:ea typeface="Times New Roman" panose="02020603050405020304" pitchFamily="18" charset="0"/>
              </a:rPr>
              <a:t>[2] </a:t>
            </a:r>
            <a:r>
              <a:rPr lang="en-US" sz="1800" dirty="0" err="1">
                <a:solidFill>
                  <a:schemeClr val="bg1">
                    <a:lumMod val="85000"/>
                  </a:schemeClr>
                </a:solidFill>
                <a:effectLst/>
                <a:latin typeface="Tomorrow"/>
                <a:ea typeface="Times New Roman" panose="02020603050405020304" pitchFamily="18" charset="0"/>
              </a:rPr>
              <a:t>Github</a:t>
            </a:r>
            <a:r>
              <a:rPr lang="en-US" sz="1800" dirty="0">
                <a:solidFill>
                  <a:schemeClr val="bg1">
                    <a:lumMod val="85000"/>
                  </a:schemeClr>
                </a:solidFill>
                <a:effectLst/>
                <a:latin typeface="Tomorrow"/>
                <a:ea typeface="Times New Roman" panose="02020603050405020304" pitchFamily="18" charset="0"/>
              </a:rPr>
              <a:t>: Indoor-Positioning-using-WiFi-Machine-Learning-for-Industry-5.0</a:t>
            </a:r>
            <a:endParaRPr lang="en-IN" sz="1800" dirty="0">
              <a:solidFill>
                <a:schemeClr val="bg1">
                  <a:lumMod val="85000"/>
                </a:schemeClr>
              </a:solidFill>
              <a:effectLst/>
              <a:latin typeface="Tomorrow"/>
              <a:ea typeface="Times New Roman" panose="02020603050405020304" pitchFamily="18" charset="0"/>
            </a:endParaRPr>
          </a:p>
          <a:p>
            <a:pPr marL="635" indent="-1905"/>
            <a:r>
              <a:rPr lang="en-US" sz="1800" dirty="0">
                <a:solidFill>
                  <a:schemeClr val="bg1">
                    <a:lumMod val="85000"/>
                  </a:schemeClr>
                </a:solidFill>
                <a:effectLst/>
                <a:latin typeface="Tomorrow"/>
                <a:ea typeface="Times New Roman" panose="02020603050405020304" pitchFamily="18" charset="0"/>
              </a:rPr>
              <a:t> </a:t>
            </a:r>
            <a:endParaRPr lang="en-IN" sz="1800" dirty="0">
              <a:solidFill>
                <a:schemeClr val="bg1">
                  <a:lumMod val="85000"/>
                </a:schemeClr>
              </a:solidFill>
              <a:effectLst/>
              <a:latin typeface="Tomorrow"/>
              <a:ea typeface="Times New Roman" panose="02020603050405020304" pitchFamily="18" charset="0"/>
            </a:endParaRPr>
          </a:p>
          <a:p>
            <a:pPr marL="635" indent="-1905"/>
            <a:r>
              <a:rPr lang="en-US" sz="1800" dirty="0">
                <a:solidFill>
                  <a:schemeClr val="bg1">
                    <a:lumMod val="85000"/>
                  </a:schemeClr>
                </a:solidFill>
                <a:effectLst/>
                <a:latin typeface="Tomorrow"/>
                <a:ea typeface="Times New Roman" panose="02020603050405020304" pitchFamily="18" charset="0"/>
              </a:rPr>
              <a:t>Link: </a:t>
            </a:r>
            <a:r>
              <a:rPr lang="en-US" sz="1800" u="sng" dirty="0">
                <a:solidFill>
                  <a:schemeClr val="bg1">
                    <a:lumMod val="85000"/>
                  </a:schemeClr>
                </a:solidFill>
                <a:effectLst/>
                <a:latin typeface="Tomorrow"/>
                <a:ea typeface="Times New Roman" panose="02020603050405020304" pitchFamily="18" charset="0"/>
                <a:hlinkClick r:id="rId6">
                  <a:extLst>
                    <a:ext uri="{A12FA001-AC4F-418D-AE19-62706E023703}">
                      <ahyp:hlinkClr xmlns:ahyp="http://schemas.microsoft.com/office/drawing/2018/hyperlinkcolor" val="tx"/>
                    </a:ext>
                  </a:extLst>
                </a:hlinkClick>
              </a:rPr>
              <a:t>https://github.com/drtiwari/Indoor-Positioning-using-WiFi-Machine-Learning-for-Industry-5.0</a:t>
            </a:r>
            <a:endParaRPr lang="en-IN" sz="1800" dirty="0">
              <a:solidFill>
                <a:schemeClr val="bg1">
                  <a:lumMod val="85000"/>
                </a:schemeClr>
              </a:solidFill>
              <a:effectLst/>
              <a:latin typeface="Tomorrow"/>
              <a:ea typeface="Times New Roman" panose="02020603050405020304" pitchFamily="18" charset="0"/>
            </a:endParaRPr>
          </a:p>
          <a:p>
            <a:pPr indent="-1270"/>
            <a:r>
              <a:rPr lang="en-US" sz="1800" dirty="0">
                <a:solidFill>
                  <a:schemeClr val="bg1">
                    <a:lumMod val="85000"/>
                  </a:schemeClr>
                </a:solidFill>
                <a:effectLst/>
                <a:latin typeface="Tomorrow"/>
                <a:ea typeface="Times New Roman" panose="02020603050405020304" pitchFamily="18" charset="0"/>
              </a:rPr>
              <a:t> </a:t>
            </a:r>
            <a:endParaRPr lang="en-IN" sz="1800" dirty="0">
              <a:solidFill>
                <a:schemeClr val="bg1">
                  <a:lumMod val="85000"/>
                </a:schemeClr>
              </a:solidFill>
              <a:effectLst/>
              <a:latin typeface="Tomorrow"/>
              <a:ea typeface="Times New Roman" panose="02020603050405020304" pitchFamily="18" charset="0"/>
            </a:endParaRPr>
          </a:p>
          <a:p>
            <a:pPr indent="-1270"/>
            <a:r>
              <a:rPr lang="en-US" sz="1800" dirty="0">
                <a:solidFill>
                  <a:schemeClr val="bg1">
                    <a:lumMod val="85000"/>
                  </a:schemeClr>
                </a:solidFill>
                <a:effectLst/>
                <a:latin typeface="Tomorrow"/>
                <a:ea typeface="Times New Roman" panose="02020603050405020304" pitchFamily="18" charset="0"/>
              </a:rPr>
              <a:t> </a:t>
            </a:r>
            <a:endParaRPr lang="en-IN" sz="1800" dirty="0">
              <a:solidFill>
                <a:schemeClr val="bg1">
                  <a:lumMod val="85000"/>
                </a:schemeClr>
              </a:solidFill>
              <a:effectLst/>
              <a:latin typeface="Tomorrow"/>
              <a:ea typeface="Times New Roman" panose="02020603050405020304" pitchFamily="18" charset="0"/>
            </a:endParaRPr>
          </a:p>
          <a:p>
            <a:pPr marL="635" indent="-1905"/>
            <a:r>
              <a:rPr lang="en-US" sz="1800" dirty="0">
                <a:solidFill>
                  <a:schemeClr val="bg1">
                    <a:lumMod val="85000"/>
                  </a:schemeClr>
                </a:solidFill>
                <a:effectLst/>
                <a:latin typeface="Tomorrow"/>
                <a:ea typeface="Times New Roman" panose="02020603050405020304" pitchFamily="18" charset="0"/>
              </a:rPr>
              <a:t>[3] Research Paper: </a:t>
            </a:r>
            <a:endParaRPr lang="en-IN" sz="1800" dirty="0">
              <a:solidFill>
                <a:schemeClr val="bg1">
                  <a:lumMod val="85000"/>
                </a:schemeClr>
              </a:solidFill>
              <a:effectLst/>
              <a:latin typeface="Tomorrow"/>
              <a:ea typeface="Times New Roman" panose="02020603050405020304" pitchFamily="18" charset="0"/>
            </a:endParaRPr>
          </a:p>
          <a:p>
            <a:pPr marL="635" indent="-1905"/>
            <a:r>
              <a:rPr lang="en-US" sz="1800" dirty="0">
                <a:solidFill>
                  <a:schemeClr val="bg1">
                    <a:lumMod val="85000"/>
                  </a:schemeClr>
                </a:solidFill>
                <a:effectLst/>
                <a:latin typeface="Tomorrow"/>
                <a:ea typeface="Times New Roman" panose="02020603050405020304" pitchFamily="18" charset="0"/>
              </a:rPr>
              <a:t> </a:t>
            </a:r>
            <a:endParaRPr lang="en-IN" sz="1800" dirty="0">
              <a:solidFill>
                <a:schemeClr val="bg1">
                  <a:lumMod val="85000"/>
                </a:schemeClr>
              </a:solidFill>
              <a:effectLst/>
              <a:latin typeface="Tomorrow"/>
              <a:ea typeface="Times New Roman" panose="02020603050405020304" pitchFamily="18" charset="0"/>
            </a:endParaRPr>
          </a:p>
          <a:p>
            <a:r>
              <a:rPr lang="en-US" sz="1800" dirty="0">
                <a:solidFill>
                  <a:schemeClr val="bg1">
                    <a:lumMod val="85000"/>
                  </a:schemeClr>
                </a:solidFill>
                <a:effectLst/>
                <a:latin typeface="Tomorrow"/>
                <a:ea typeface="Times New Roman" panose="02020603050405020304" pitchFamily="18" charset="0"/>
              </a:rPr>
              <a:t>Link: </a:t>
            </a:r>
            <a:r>
              <a:rPr lang="en-US" sz="1800" u="sng" dirty="0">
                <a:solidFill>
                  <a:schemeClr val="bg1">
                    <a:lumMod val="85000"/>
                  </a:schemeClr>
                </a:solidFill>
                <a:effectLst/>
                <a:latin typeface="Tomorrow"/>
                <a:ea typeface="Times New Roman" panose="02020603050405020304" pitchFamily="18" charset="0"/>
                <a:hlinkClick r:id="rId7">
                  <a:extLst>
                    <a:ext uri="{A12FA001-AC4F-418D-AE19-62706E023703}">
                      <ahyp:hlinkClr xmlns:ahyp="http://schemas.microsoft.com/office/drawing/2018/hyperlinkcolor" val="tx"/>
                    </a:ext>
                  </a:extLst>
                </a:hlinkClick>
              </a:rPr>
              <a:t>https://www.researchgate.net/publication/350579120_Machine_Learning_Based_Indoor_Localization_using_Wi-Fi_and_Smartphone?enrichId=rgreq-39daf2e8f672439631b37c14b7a528a7-XXX&amp;enrichSource=Y292ZXJQYWdlOzM1MDU3OTEyMDtBUzoxMDQ2MTA3MDIyOTcwODgwQDE2MjY0MjI3NTgxMTQ%3D&amp;el=1_x_2&amp;_esc=publicationCoverPdf</a:t>
            </a:r>
            <a:endParaRPr lang="en-IN" dirty="0">
              <a:solidFill>
                <a:schemeClr val="bg1">
                  <a:lumMod val="85000"/>
                </a:schemeClr>
              </a:solidFill>
              <a:latin typeface="Tomorrow"/>
            </a:endParaRPr>
          </a:p>
        </p:txBody>
      </p:sp>
    </p:spTree>
    <p:extLst>
      <p:ext uri="{BB962C8B-B14F-4D97-AF65-F5344CB8AC3E}">
        <p14:creationId xmlns:p14="http://schemas.microsoft.com/office/powerpoint/2010/main" val="16679961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1D1D1B">
              <a:alpha val="80000"/>
            </a:srgbClr>
          </a:solidFill>
          <a:ln/>
        </p:spPr>
      </p:sp>
      <p:sp>
        <p:nvSpPr>
          <p:cNvPr id="6" name="Text 3"/>
          <p:cNvSpPr/>
          <p:nvPr/>
        </p:nvSpPr>
        <p:spPr>
          <a:xfrm>
            <a:off x="2037993" y="3767614"/>
            <a:ext cx="5554980" cy="694373"/>
          </a:xfrm>
          <a:prstGeom prst="rect">
            <a:avLst/>
          </a:prstGeom>
          <a:noFill/>
          <a:ln/>
        </p:spPr>
        <p:txBody>
          <a:bodyPr wrap="none" rtlCol="0" anchor="t"/>
          <a:lstStyle/>
          <a:p>
            <a:pPr marL="0" indent="0">
              <a:lnSpc>
                <a:spcPts val="5468"/>
              </a:lnSpc>
              <a:buNone/>
            </a:pPr>
            <a:endParaRPr lang="en-US" sz="4374" dirty="0"/>
          </a:p>
        </p:txBody>
      </p:sp>
      <p:sp>
        <p:nvSpPr>
          <p:cNvPr id="8" name="TextBox 7">
            <a:extLst>
              <a:ext uri="{FF2B5EF4-FFF2-40B4-BE49-F238E27FC236}">
                <a16:creationId xmlns:a16="http://schemas.microsoft.com/office/drawing/2014/main" id="{E760FA98-C8E9-3227-69B2-C2B8C55DABDB}"/>
              </a:ext>
            </a:extLst>
          </p:cNvPr>
          <p:cNvSpPr txBox="1"/>
          <p:nvPr/>
        </p:nvSpPr>
        <p:spPr>
          <a:xfrm>
            <a:off x="4984914" y="3167449"/>
            <a:ext cx="4660571" cy="1200329"/>
          </a:xfrm>
          <a:prstGeom prst="rect">
            <a:avLst/>
          </a:prstGeom>
          <a:noFill/>
        </p:spPr>
        <p:txBody>
          <a:bodyPr wrap="none" rtlCol="0">
            <a:spAutoFit/>
          </a:bodyPr>
          <a:lstStyle/>
          <a:p>
            <a:r>
              <a:rPr lang="en-IN" sz="7200" dirty="0">
                <a:solidFill>
                  <a:schemeClr val="bg1">
                    <a:lumMod val="85000"/>
                  </a:schemeClr>
                </a:solidFill>
                <a:latin typeface="Tomorrow"/>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14630400" cy="1828800"/>
          </a:xfrm>
          <a:prstGeom prst="rect">
            <a:avLst/>
          </a:prstGeom>
        </p:spPr>
      </p:pic>
      <p:sp>
        <p:nvSpPr>
          <p:cNvPr id="5" name="Text 2"/>
          <p:cNvSpPr/>
          <p:nvPr/>
        </p:nvSpPr>
        <p:spPr>
          <a:xfrm>
            <a:off x="2037993" y="5156359"/>
            <a:ext cx="5554980" cy="694373"/>
          </a:xfrm>
          <a:prstGeom prst="rect">
            <a:avLst/>
          </a:prstGeom>
          <a:noFill/>
          <a:ln/>
        </p:spPr>
        <p:txBody>
          <a:bodyPr wrap="none" rtlCol="0" anchor="t"/>
          <a:lstStyle/>
          <a:p>
            <a:pPr marL="0" indent="0">
              <a:lnSpc>
                <a:spcPts val="5468"/>
              </a:lnSpc>
              <a:buNone/>
            </a:pPr>
            <a:endParaRPr lang="en-US" sz="4374" dirty="0"/>
          </a:p>
        </p:txBody>
      </p:sp>
      <p:sp>
        <p:nvSpPr>
          <p:cNvPr id="9" name="TextBox 8">
            <a:extLst>
              <a:ext uri="{FF2B5EF4-FFF2-40B4-BE49-F238E27FC236}">
                <a16:creationId xmlns:a16="http://schemas.microsoft.com/office/drawing/2014/main" id="{523E5C53-4B26-4877-FABD-BF5BD1A37253}"/>
              </a:ext>
            </a:extLst>
          </p:cNvPr>
          <p:cNvSpPr txBox="1"/>
          <p:nvPr/>
        </p:nvSpPr>
        <p:spPr>
          <a:xfrm>
            <a:off x="365760" y="497840"/>
            <a:ext cx="6807200" cy="1200329"/>
          </a:xfrm>
          <a:prstGeom prst="rect">
            <a:avLst/>
          </a:prstGeom>
          <a:noFill/>
        </p:spPr>
        <p:txBody>
          <a:bodyPr wrap="square" rtlCol="0">
            <a:spAutoFit/>
          </a:bodyPr>
          <a:lstStyle/>
          <a:p>
            <a:r>
              <a:rPr lang="en-IN" sz="7200" dirty="0">
                <a:solidFill>
                  <a:schemeClr val="bg1">
                    <a:lumMod val="85000"/>
                  </a:schemeClr>
                </a:solidFill>
                <a:latin typeface="Tomorrow"/>
              </a:rPr>
              <a:t>INTRODUCTION</a:t>
            </a:r>
          </a:p>
        </p:txBody>
      </p:sp>
      <p:sp>
        <p:nvSpPr>
          <p:cNvPr id="12" name="TextBox 11">
            <a:extLst>
              <a:ext uri="{FF2B5EF4-FFF2-40B4-BE49-F238E27FC236}">
                <a16:creationId xmlns:a16="http://schemas.microsoft.com/office/drawing/2014/main" id="{BA672F02-9EE2-1DC1-813F-E280F6617343}"/>
              </a:ext>
            </a:extLst>
          </p:cNvPr>
          <p:cNvSpPr txBox="1"/>
          <p:nvPr/>
        </p:nvSpPr>
        <p:spPr>
          <a:xfrm>
            <a:off x="365760" y="2550160"/>
            <a:ext cx="8117840" cy="5355312"/>
          </a:xfrm>
          <a:prstGeom prst="rect">
            <a:avLst/>
          </a:prstGeom>
          <a:noFill/>
        </p:spPr>
        <p:txBody>
          <a:bodyPr wrap="square" rtlCol="0">
            <a:spAutoFit/>
          </a:bodyPr>
          <a:lstStyle/>
          <a:p>
            <a:r>
              <a:rPr lang="en-US" dirty="0">
                <a:solidFill>
                  <a:schemeClr val="bg1">
                    <a:lumMod val="85000"/>
                  </a:schemeClr>
                </a:solidFill>
                <a:latin typeface="Tomorrow"/>
              </a:rPr>
              <a:t>Indoor positioning, also referred to as indoor localization, is the process of determining the location or position of people or objects within indoor environments. GPS (Global Positioning System) is widely used for outdoor positioning, but it becomes less reliable or even unavailable indoors due to signal blockage by buildings and other structures. As a result, indoor positioning technologies have emerged to address the need for accurate positioning within enclosed spaces. </a:t>
            </a:r>
          </a:p>
          <a:p>
            <a:endParaRPr lang="en-US" dirty="0">
              <a:solidFill>
                <a:schemeClr val="bg1">
                  <a:lumMod val="85000"/>
                </a:schemeClr>
              </a:solidFill>
              <a:latin typeface="Tomorrow"/>
            </a:endParaRPr>
          </a:p>
          <a:p>
            <a:r>
              <a:rPr lang="en-US" dirty="0">
                <a:solidFill>
                  <a:schemeClr val="bg1">
                    <a:lumMod val="85000"/>
                  </a:schemeClr>
                </a:solidFill>
                <a:latin typeface="Tomorrow"/>
              </a:rPr>
              <a:t>Indoor positioning is important in various industries, including retail, healthcare, and manufacturing. Different technologies such as Wi-Fi, Bluetooth, and RFID are used, but there are challenges such as signal attenuation and privacy concerns. Researchers are continuously working to improve indoor positioning accuracy and reliability.</a:t>
            </a:r>
          </a:p>
          <a:p>
            <a:endParaRPr lang="en-US" dirty="0">
              <a:solidFill>
                <a:schemeClr val="bg1">
                  <a:lumMod val="85000"/>
                </a:schemeClr>
              </a:solidFill>
              <a:latin typeface="Tomorrow"/>
            </a:endParaRPr>
          </a:p>
          <a:p>
            <a:r>
              <a:rPr lang="en-US" dirty="0">
                <a:solidFill>
                  <a:schemeClr val="bg1">
                    <a:lumMod val="85000"/>
                  </a:schemeClr>
                </a:solidFill>
                <a:latin typeface="Tomorrow"/>
              </a:rPr>
              <a:t>This introduction provides insight into the evolving landscape of indoor positioning, highlighting its importance across various sectors and the ongoing efforts to enhance its capabilities. As technology advances and new methodologies emerge, indoor positioning is expected to play an increasingly important role in optimizing indoor environments and revolutionizing the way we interact with them.</a:t>
            </a:r>
            <a:endParaRPr lang="en-IN" dirty="0">
              <a:solidFill>
                <a:schemeClr val="bg1">
                  <a:lumMod val="85000"/>
                </a:schemeClr>
              </a:solidFill>
              <a:latin typeface="Tomorrow"/>
            </a:endParaRPr>
          </a:p>
        </p:txBody>
      </p:sp>
      <p:pic>
        <p:nvPicPr>
          <p:cNvPr id="1026" name="Picture 2" descr="Illustration of Wi-Fi fingerprint-based indoor positioning system. |  Download Scientific Diagram">
            <a:extLst>
              <a:ext uri="{FF2B5EF4-FFF2-40B4-BE49-F238E27FC236}">
                <a16:creationId xmlns:a16="http://schemas.microsoft.com/office/drawing/2014/main" id="{37220D1A-8BCC-C9B6-B20A-A9B5B2D0D8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5040" y="3484244"/>
            <a:ext cx="5229225" cy="27084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14630400" cy="2659261"/>
          </a:xfrm>
          <a:prstGeom prst="rect">
            <a:avLst/>
          </a:prstGeom>
        </p:spPr>
      </p:pic>
      <p:sp>
        <p:nvSpPr>
          <p:cNvPr id="5" name="Text 2"/>
          <p:cNvSpPr/>
          <p:nvPr/>
        </p:nvSpPr>
        <p:spPr>
          <a:xfrm>
            <a:off x="2262545" y="3245168"/>
            <a:ext cx="8654058" cy="664726"/>
          </a:xfrm>
          <a:prstGeom prst="rect">
            <a:avLst/>
          </a:prstGeom>
          <a:noFill/>
          <a:ln/>
        </p:spPr>
        <p:txBody>
          <a:bodyPr wrap="none" rtlCol="0" anchor="t"/>
          <a:lstStyle/>
          <a:p>
            <a:pPr marL="0" indent="0">
              <a:lnSpc>
                <a:spcPts val="5235"/>
              </a:lnSpc>
              <a:buNone/>
            </a:pPr>
            <a:r>
              <a:rPr lang="en-US" sz="4188" b="1" dirty="0">
                <a:solidFill>
                  <a:srgbClr val="EDEDE8"/>
                </a:solidFill>
                <a:latin typeface="Tomorrow" pitchFamily="34" charset="0"/>
                <a:ea typeface="Tomorrow" pitchFamily="34" charset="-122"/>
                <a:cs typeface="Tomorrow" pitchFamily="34" charset="-120"/>
              </a:rPr>
              <a:t>Challenges of Indoor Navigation</a:t>
            </a:r>
            <a:endParaRPr lang="en-US" sz="4188" dirty="0"/>
          </a:p>
        </p:txBody>
      </p:sp>
      <p:sp>
        <p:nvSpPr>
          <p:cNvPr id="6" name="Shape 3"/>
          <p:cNvSpPr/>
          <p:nvPr/>
        </p:nvSpPr>
        <p:spPr>
          <a:xfrm>
            <a:off x="2262545" y="4395192"/>
            <a:ext cx="478631" cy="478631"/>
          </a:xfrm>
          <a:prstGeom prst="roundRect">
            <a:avLst>
              <a:gd name="adj" fmla="val 26669"/>
            </a:avLst>
          </a:prstGeom>
          <a:solidFill>
            <a:srgbClr val="0B0B0A"/>
          </a:solidFill>
          <a:ln/>
        </p:spPr>
      </p:sp>
      <p:sp>
        <p:nvSpPr>
          <p:cNvPr id="7" name="Text 4"/>
          <p:cNvSpPr/>
          <p:nvPr/>
        </p:nvSpPr>
        <p:spPr>
          <a:xfrm>
            <a:off x="2429232" y="4435078"/>
            <a:ext cx="145137" cy="398859"/>
          </a:xfrm>
          <a:prstGeom prst="rect">
            <a:avLst/>
          </a:prstGeom>
          <a:noFill/>
          <a:ln/>
        </p:spPr>
        <p:txBody>
          <a:bodyPr wrap="none" rtlCol="0" anchor="t"/>
          <a:lstStyle/>
          <a:p>
            <a:pPr marL="0" indent="0" algn="ctr">
              <a:lnSpc>
                <a:spcPts val="3141"/>
              </a:lnSpc>
              <a:buNone/>
            </a:pPr>
            <a:r>
              <a:rPr lang="en-US" sz="2513" b="1" dirty="0">
                <a:solidFill>
                  <a:srgbClr val="EDEDE8"/>
                </a:solidFill>
                <a:latin typeface="Tomorrow" pitchFamily="34" charset="0"/>
                <a:ea typeface="Tomorrow" pitchFamily="34" charset="-122"/>
                <a:cs typeface="Tomorrow" pitchFamily="34" charset="-120"/>
              </a:rPr>
              <a:t>1</a:t>
            </a:r>
            <a:endParaRPr lang="en-US" sz="2513" dirty="0"/>
          </a:p>
        </p:txBody>
      </p:sp>
      <p:sp>
        <p:nvSpPr>
          <p:cNvPr id="8" name="Text 5"/>
          <p:cNvSpPr/>
          <p:nvPr/>
        </p:nvSpPr>
        <p:spPr>
          <a:xfrm>
            <a:off x="2953822" y="4468297"/>
            <a:ext cx="2535436" cy="664845"/>
          </a:xfrm>
          <a:prstGeom prst="rect">
            <a:avLst/>
          </a:prstGeom>
          <a:noFill/>
          <a:ln/>
        </p:spPr>
        <p:txBody>
          <a:bodyPr wrap="square" rtlCol="0" anchor="t"/>
          <a:lstStyle/>
          <a:p>
            <a:pPr marL="0" indent="0">
              <a:lnSpc>
                <a:spcPts val="2617"/>
              </a:lnSpc>
              <a:buNone/>
            </a:pPr>
            <a:r>
              <a:rPr lang="en-US" sz="2094" b="1" dirty="0">
                <a:solidFill>
                  <a:srgbClr val="EDEDE8"/>
                </a:solidFill>
                <a:latin typeface="Tomorrow" pitchFamily="34" charset="0"/>
                <a:ea typeface="Tomorrow" pitchFamily="34" charset="-122"/>
                <a:cs typeface="Tomorrow" pitchFamily="34" charset="-120"/>
              </a:rPr>
              <a:t>Signal Interference</a:t>
            </a:r>
            <a:endParaRPr lang="en-US" sz="2094" dirty="0"/>
          </a:p>
        </p:txBody>
      </p:sp>
      <p:sp>
        <p:nvSpPr>
          <p:cNvPr id="9" name="Text 6"/>
          <p:cNvSpPr/>
          <p:nvPr/>
        </p:nvSpPr>
        <p:spPr>
          <a:xfrm>
            <a:off x="2953822" y="5260777"/>
            <a:ext cx="2535436" cy="2042398"/>
          </a:xfrm>
          <a:prstGeom prst="rect">
            <a:avLst/>
          </a:prstGeom>
          <a:noFill/>
          <a:ln/>
        </p:spPr>
        <p:txBody>
          <a:bodyPr wrap="square" rtlCol="0" anchor="t"/>
          <a:lstStyle/>
          <a:p>
            <a:pPr marL="0" indent="0">
              <a:lnSpc>
                <a:spcPts val="2680"/>
              </a:lnSpc>
              <a:buNone/>
            </a:pPr>
            <a:r>
              <a:rPr lang="en-US" sz="1675" dirty="0">
                <a:solidFill>
                  <a:srgbClr val="C9C9C0"/>
                </a:solidFill>
                <a:latin typeface="Tomorrow" pitchFamily="34" charset="0"/>
                <a:ea typeface="Tomorrow" pitchFamily="34" charset="-122"/>
                <a:cs typeface="Tomorrow" pitchFamily="34" charset="-120"/>
              </a:rPr>
              <a:t>Walls, floors, and other building structures can disrupt GPS and wireless signals, making it difficult to reliably track locations indoors.</a:t>
            </a:r>
            <a:endParaRPr lang="en-US" sz="1675" dirty="0"/>
          </a:p>
        </p:txBody>
      </p:sp>
      <p:sp>
        <p:nvSpPr>
          <p:cNvPr id="10" name="Shape 7"/>
          <p:cNvSpPr/>
          <p:nvPr/>
        </p:nvSpPr>
        <p:spPr>
          <a:xfrm>
            <a:off x="5701903" y="4395192"/>
            <a:ext cx="478631" cy="478631"/>
          </a:xfrm>
          <a:prstGeom prst="roundRect">
            <a:avLst>
              <a:gd name="adj" fmla="val 26669"/>
            </a:avLst>
          </a:prstGeom>
          <a:solidFill>
            <a:srgbClr val="0B0B0A"/>
          </a:solidFill>
          <a:ln/>
        </p:spPr>
      </p:sp>
      <p:sp>
        <p:nvSpPr>
          <p:cNvPr id="11" name="Text 8"/>
          <p:cNvSpPr/>
          <p:nvPr/>
        </p:nvSpPr>
        <p:spPr>
          <a:xfrm>
            <a:off x="5833943" y="4435078"/>
            <a:ext cx="214432" cy="398859"/>
          </a:xfrm>
          <a:prstGeom prst="rect">
            <a:avLst/>
          </a:prstGeom>
          <a:noFill/>
          <a:ln/>
        </p:spPr>
        <p:txBody>
          <a:bodyPr wrap="none" rtlCol="0" anchor="t"/>
          <a:lstStyle/>
          <a:p>
            <a:pPr marL="0" indent="0" algn="ctr">
              <a:lnSpc>
                <a:spcPts val="3141"/>
              </a:lnSpc>
              <a:buNone/>
            </a:pPr>
            <a:r>
              <a:rPr lang="en-US" sz="2513" b="1" dirty="0">
                <a:solidFill>
                  <a:srgbClr val="EDEDE8"/>
                </a:solidFill>
                <a:latin typeface="Tomorrow" pitchFamily="34" charset="0"/>
                <a:ea typeface="Tomorrow" pitchFamily="34" charset="-122"/>
                <a:cs typeface="Tomorrow" pitchFamily="34" charset="-120"/>
              </a:rPr>
              <a:t>2</a:t>
            </a:r>
            <a:endParaRPr lang="en-US" sz="2513" dirty="0"/>
          </a:p>
        </p:txBody>
      </p:sp>
      <p:sp>
        <p:nvSpPr>
          <p:cNvPr id="12" name="Text 9"/>
          <p:cNvSpPr/>
          <p:nvPr/>
        </p:nvSpPr>
        <p:spPr>
          <a:xfrm>
            <a:off x="6393180" y="4468297"/>
            <a:ext cx="2535436" cy="664845"/>
          </a:xfrm>
          <a:prstGeom prst="rect">
            <a:avLst/>
          </a:prstGeom>
          <a:noFill/>
          <a:ln/>
        </p:spPr>
        <p:txBody>
          <a:bodyPr wrap="square" rtlCol="0" anchor="t"/>
          <a:lstStyle/>
          <a:p>
            <a:pPr marL="0" indent="0">
              <a:lnSpc>
                <a:spcPts val="2617"/>
              </a:lnSpc>
              <a:buNone/>
            </a:pPr>
            <a:r>
              <a:rPr lang="en-US" sz="2094" b="1" dirty="0">
                <a:solidFill>
                  <a:srgbClr val="EDEDE8"/>
                </a:solidFill>
                <a:latin typeface="Tomorrow" pitchFamily="34" charset="0"/>
                <a:ea typeface="Tomorrow" pitchFamily="34" charset="-122"/>
                <a:cs typeface="Tomorrow" pitchFamily="34" charset="-120"/>
              </a:rPr>
              <a:t>Lack of Visual Cues</a:t>
            </a:r>
            <a:endParaRPr lang="en-US" sz="2094" dirty="0"/>
          </a:p>
        </p:txBody>
      </p:sp>
      <p:sp>
        <p:nvSpPr>
          <p:cNvPr id="13" name="Text 10"/>
          <p:cNvSpPr/>
          <p:nvPr/>
        </p:nvSpPr>
        <p:spPr>
          <a:xfrm>
            <a:off x="6393180" y="5260777"/>
            <a:ext cx="2535436" cy="2382798"/>
          </a:xfrm>
          <a:prstGeom prst="rect">
            <a:avLst/>
          </a:prstGeom>
          <a:noFill/>
          <a:ln/>
        </p:spPr>
        <p:txBody>
          <a:bodyPr wrap="square" rtlCol="0" anchor="t"/>
          <a:lstStyle/>
          <a:p>
            <a:pPr marL="0" indent="0">
              <a:lnSpc>
                <a:spcPts val="2680"/>
              </a:lnSpc>
              <a:buNone/>
            </a:pPr>
            <a:r>
              <a:rPr lang="en-US" sz="1675" dirty="0">
                <a:solidFill>
                  <a:srgbClr val="C9C9C0"/>
                </a:solidFill>
                <a:latin typeface="Tomorrow" pitchFamily="34" charset="0"/>
                <a:ea typeface="Tomorrow" pitchFamily="34" charset="-122"/>
                <a:cs typeface="Tomorrow" pitchFamily="34" charset="-120"/>
              </a:rPr>
              <a:t>Unlike outdoor environments, indoor spaces often lack recognizable landmarks and visual cues that aid navigation, creating disorientation for users.</a:t>
            </a:r>
            <a:endParaRPr lang="en-US" sz="1675" dirty="0"/>
          </a:p>
        </p:txBody>
      </p:sp>
      <p:sp>
        <p:nvSpPr>
          <p:cNvPr id="14" name="Shape 11"/>
          <p:cNvSpPr/>
          <p:nvPr/>
        </p:nvSpPr>
        <p:spPr>
          <a:xfrm>
            <a:off x="9141262" y="4395192"/>
            <a:ext cx="478631" cy="478631"/>
          </a:xfrm>
          <a:prstGeom prst="roundRect">
            <a:avLst>
              <a:gd name="adj" fmla="val 26669"/>
            </a:avLst>
          </a:prstGeom>
          <a:solidFill>
            <a:srgbClr val="0B0B0A"/>
          </a:solidFill>
          <a:ln/>
        </p:spPr>
      </p:sp>
      <p:sp>
        <p:nvSpPr>
          <p:cNvPr id="15" name="Text 12"/>
          <p:cNvSpPr/>
          <p:nvPr/>
        </p:nvSpPr>
        <p:spPr>
          <a:xfrm>
            <a:off x="9274016" y="4435078"/>
            <a:ext cx="213122" cy="398859"/>
          </a:xfrm>
          <a:prstGeom prst="rect">
            <a:avLst/>
          </a:prstGeom>
          <a:noFill/>
          <a:ln/>
        </p:spPr>
        <p:txBody>
          <a:bodyPr wrap="none" rtlCol="0" anchor="t"/>
          <a:lstStyle/>
          <a:p>
            <a:pPr marL="0" indent="0" algn="ctr">
              <a:lnSpc>
                <a:spcPts val="3141"/>
              </a:lnSpc>
              <a:buNone/>
            </a:pPr>
            <a:r>
              <a:rPr lang="en-US" sz="2513" b="1" dirty="0">
                <a:solidFill>
                  <a:srgbClr val="EDEDE8"/>
                </a:solidFill>
                <a:latin typeface="Tomorrow" pitchFamily="34" charset="0"/>
                <a:ea typeface="Tomorrow" pitchFamily="34" charset="-122"/>
                <a:cs typeface="Tomorrow" pitchFamily="34" charset="-120"/>
              </a:rPr>
              <a:t>3</a:t>
            </a:r>
            <a:endParaRPr lang="en-US" sz="2513" dirty="0"/>
          </a:p>
        </p:txBody>
      </p:sp>
      <p:sp>
        <p:nvSpPr>
          <p:cNvPr id="16" name="Text 13"/>
          <p:cNvSpPr/>
          <p:nvPr/>
        </p:nvSpPr>
        <p:spPr>
          <a:xfrm>
            <a:off x="9832538" y="4468297"/>
            <a:ext cx="2535436" cy="332423"/>
          </a:xfrm>
          <a:prstGeom prst="rect">
            <a:avLst/>
          </a:prstGeom>
          <a:noFill/>
          <a:ln/>
        </p:spPr>
        <p:txBody>
          <a:bodyPr wrap="none" rtlCol="0" anchor="t"/>
          <a:lstStyle/>
          <a:p>
            <a:pPr marL="0" indent="0">
              <a:lnSpc>
                <a:spcPts val="2617"/>
              </a:lnSpc>
              <a:buNone/>
            </a:pPr>
            <a:r>
              <a:rPr lang="en-US" sz="2094" b="1" dirty="0">
                <a:solidFill>
                  <a:srgbClr val="EDEDE8"/>
                </a:solidFill>
                <a:latin typeface="Tomorrow" pitchFamily="34" charset="0"/>
                <a:ea typeface="Tomorrow" pitchFamily="34" charset="-122"/>
                <a:cs typeface="Tomorrow" pitchFamily="34" charset="-120"/>
              </a:rPr>
              <a:t>Complex Layouts</a:t>
            </a:r>
            <a:endParaRPr lang="en-US" sz="2094" dirty="0"/>
          </a:p>
        </p:txBody>
      </p:sp>
      <p:sp>
        <p:nvSpPr>
          <p:cNvPr id="17" name="Text 14"/>
          <p:cNvSpPr/>
          <p:nvPr/>
        </p:nvSpPr>
        <p:spPr>
          <a:xfrm>
            <a:off x="9832538" y="4928354"/>
            <a:ext cx="2535436" cy="2382798"/>
          </a:xfrm>
          <a:prstGeom prst="rect">
            <a:avLst/>
          </a:prstGeom>
          <a:noFill/>
          <a:ln/>
        </p:spPr>
        <p:txBody>
          <a:bodyPr wrap="square" rtlCol="0" anchor="t"/>
          <a:lstStyle/>
          <a:p>
            <a:pPr marL="0" indent="0">
              <a:lnSpc>
                <a:spcPts val="2680"/>
              </a:lnSpc>
              <a:buNone/>
            </a:pPr>
            <a:r>
              <a:rPr lang="en-US" sz="1675" dirty="0">
                <a:solidFill>
                  <a:srgbClr val="C9C9C0"/>
                </a:solidFill>
                <a:latin typeface="Tomorrow" pitchFamily="34" charset="0"/>
                <a:ea typeface="Tomorrow" pitchFamily="34" charset="-122"/>
                <a:cs typeface="Tomorrow" pitchFamily="34" charset="-120"/>
              </a:rPr>
              <a:t>Buildings can have intricate floor plans, multiple levels, and dynamic environments, making it challenging to map and track movements accurately.</a:t>
            </a:r>
            <a:endParaRPr lang="en-US" sz="1675"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sp>
        <p:nvSpPr>
          <p:cNvPr id="4" name="Text 2"/>
          <p:cNvSpPr/>
          <p:nvPr/>
        </p:nvSpPr>
        <p:spPr>
          <a:xfrm>
            <a:off x="2037993" y="2039064"/>
            <a:ext cx="9055656" cy="694373"/>
          </a:xfrm>
          <a:prstGeom prst="rect">
            <a:avLst/>
          </a:prstGeom>
          <a:noFill/>
          <a:ln/>
        </p:spPr>
        <p:txBody>
          <a:bodyPr wrap="none" rtlCol="0" anchor="t"/>
          <a:lstStyle/>
          <a:p>
            <a:pPr marL="0" indent="0">
              <a:lnSpc>
                <a:spcPts val="5468"/>
              </a:lnSpc>
              <a:buNone/>
            </a:pPr>
            <a:r>
              <a:rPr lang="en-US" sz="4374" b="1" dirty="0">
                <a:solidFill>
                  <a:srgbClr val="EDEDE8"/>
                </a:solidFill>
                <a:latin typeface="Tomorrow" pitchFamily="34" charset="0"/>
                <a:ea typeface="Tomorrow" pitchFamily="34" charset="-122"/>
                <a:cs typeface="Tomorrow" pitchFamily="34" charset="-120"/>
              </a:rPr>
              <a:t>Principles of Indoor Localization</a:t>
            </a:r>
            <a:endParaRPr lang="en-US" sz="4374" dirty="0"/>
          </a:p>
        </p:txBody>
      </p:sp>
      <p:sp>
        <p:nvSpPr>
          <p:cNvPr id="5" name="Text 3"/>
          <p:cNvSpPr/>
          <p:nvPr/>
        </p:nvSpPr>
        <p:spPr>
          <a:xfrm>
            <a:off x="2037993" y="3288863"/>
            <a:ext cx="2777490" cy="347186"/>
          </a:xfrm>
          <a:prstGeom prst="rect">
            <a:avLst/>
          </a:prstGeom>
          <a:noFill/>
          <a:ln/>
        </p:spPr>
        <p:txBody>
          <a:bodyPr wrap="none" rtlCol="0" anchor="t"/>
          <a:lstStyle/>
          <a:p>
            <a:pPr marL="0" indent="0">
              <a:lnSpc>
                <a:spcPts val="2734"/>
              </a:lnSpc>
              <a:buNone/>
            </a:pPr>
            <a:r>
              <a:rPr lang="en-US" sz="2187" b="1" dirty="0">
                <a:solidFill>
                  <a:srgbClr val="EDEDE8"/>
                </a:solidFill>
                <a:latin typeface="Tomorrow" pitchFamily="34" charset="0"/>
                <a:ea typeface="Tomorrow" pitchFamily="34" charset="-122"/>
                <a:cs typeface="Tomorrow" pitchFamily="34" charset="-120"/>
              </a:rPr>
              <a:t>Trilateration</a:t>
            </a:r>
            <a:endParaRPr lang="en-US" sz="2187" dirty="0"/>
          </a:p>
        </p:txBody>
      </p:sp>
      <p:sp>
        <p:nvSpPr>
          <p:cNvPr id="6" name="Text 4"/>
          <p:cNvSpPr/>
          <p:nvPr/>
        </p:nvSpPr>
        <p:spPr>
          <a:xfrm>
            <a:off x="2037993" y="3858220"/>
            <a:ext cx="3156347" cy="1777008"/>
          </a:xfrm>
          <a:prstGeom prst="rect">
            <a:avLst/>
          </a:prstGeom>
          <a:noFill/>
          <a:ln/>
        </p:spPr>
        <p:txBody>
          <a:bodyPr wrap="square" rtlCol="0" anchor="t"/>
          <a:lstStyle/>
          <a:p>
            <a:pPr marL="0" indent="0">
              <a:lnSpc>
                <a:spcPts val="2799"/>
              </a:lnSpc>
              <a:buNone/>
            </a:pPr>
            <a:r>
              <a:rPr lang="en-US" sz="1750" dirty="0">
                <a:solidFill>
                  <a:srgbClr val="C9C9C0"/>
                </a:solidFill>
                <a:latin typeface="Tomorrow" pitchFamily="34" charset="0"/>
                <a:ea typeface="Tomorrow" pitchFamily="34" charset="-122"/>
                <a:cs typeface="Tomorrow" pitchFamily="34" charset="-120"/>
              </a:rPr>
              <a:t>Determining a device's location by measuring its distance from multiple reference points with known positions.</a:t>
            </a:r>
            <a:endParaRPr lang="en-US" sz="1750" dirty="0"/>
          </a:p>
        </p:txBody>
      </p:sp>
      <p:sp>
        <p:nvSpPr>
          <p:cNvPr id="7" name="Text 5"/>
          <p:cNvSpPr/>
          <p:nvPr/>
        </p:nvSpPr>
        <p:spPr>
          <a:xfrm>
            <a:off x="5743932" y="3288863"/>
            <a:ext cx="2777490" cy="347186"/>
          </a:xfrm>
          <a:prstGeom prst="rect">
            <a:avLst/>
          </a:prstGeom>
          <a:noFill/>
          <a:ln/>
        </p:spPr>
        <p:txBody>
          <a:bodyPr wrap="none" rtlCol="0" anchor="t"/>
          <a:lstStyle/>
          <a:p>
            <a:pPr marL="0" indent="0">
              <a:lnSpc>
                <a:spcPts val="2734"/>
              </a:lnSpc>
              <a:buNone/>
            </a:pPr>
            <a:r>
              <a:rPr lang="en-US" sz="2187" b="1" dirty="0">
                <a:solidFill>
                  <a:srgbClr val="EDEDE8"/>
                </a:solidFill>
                <a:latin typeface="Tomorrow" pitchFamily="34" charset="0"/>
                <a:ea typeface="Tomorrow" pitchFamily="34" charset="-122"/>
                <a:cs typeface="Tomorrow" pitchFamily="34" charset="-120"/>
              </a:rPr>
              <a:t>Fingerprinting</a:t>
            </a:r>
            <a:endParaRPr lang="en-US" sz="2187" dirty="0"/>
          </a:p>
        </p:txBody>
      </p:sp>
      <p:sp>
        <p:nvSpPr>
          <p:cNvPr id="8" name="Text 6"/>
          <p:cNvSpPr/>
          <p:nvPr/>
        </p:nvSpPr>
        <p:spPr>
          <a:xfrm>
            <a:off x="5743932" y="3858220"/>
            <a:ext cx="3156347" cy="1777008"/>
          </a:xfrm>
          <a:prstGeom prst="rect">
            <a:avLst/>
          </a:prstGeom>
          <a:noFill/>
          <a:ln/>
        </p:spPr>
        <p:txBody>
          <a:bodyPr wrap="square" rtlCol="0" anchor="t"/>
          <a:lstStyle/>
          <a:p>
            <a:pPr marL="0" indent="0">
              <a:lnSpc>
                <a:spcPts val="2799"/>
              </a:lnSpc>
              <a:buNone/>
            </a:pPr>
            <a:r>
              <a:rPr lang="en-US" sz="1750" dirty="0">
                <a:solidFill>
                  <a:srgbClr val="C9C9C0"/>
                </a:solidFill>
                <a:latin typeface="Tomorrow" pitchFamily="34" charset="0"/>
                <a:ea typeface="Tomorrow" pitchFamily="34" charset="-122"/>
                <a:cs typeface="Tomorrow" pitchFamily="34" charset="-120"/>
              </a:rPr>
              <a:t>Creating a database of signal strength measurements at various locations to match a device's wireless signature to its position.</a:t>
            </a:r>
            <a:endParaRPr lang="en-US" sz="1750" dirty="0"/>
          </a:p>
        </p:txBody>
      </p:sp>
      <p:sp>
        <p:nvSpPr>
          <p:cNvPr id="9" name="Text 7"/>
          <p:cNvSpPr/>
          <p:nvPr/>
        </p:nvSpPr>
        <p:spPr>
          <a:xfrm>
            <a:off x="9449872" y="3288863"/>
            <a:ext cx="2777490" cy="347186"/>
          </a:xfrm>
          <a:prstGeom prst="rect">
            <a:avLst/>
          </a:prstGeom>
          <a:noFill/>
          <a:ln/>
        </p:spPr>
        <p:txBody>
          <a:bodyPr wrap="none" rtlCol="0" anchor="t"/>
          <a:lstStyle/>
          <a:p>
            <a:pPr marL="0" indent="0">
              <a:lnSpc>
                <a:spcPts val="2734"/>
              </a:lnSpc>
              <a:buNone/>
            </a:pPr>
            <a:r>
              <a:rPr lang="en-US" sz="2187" b="1" dirty="0">
                <a:solidFill>
                  <a:srgbClr val="EDEDE8"/>
                </a:solidFill>
                <a:latin typeface="Tomorrow" pitchFamily="34" charset="0"/>
                <a:ea typeface="Tomorrow" pitchFamily="34" charset="-122"/>
                <a:cs typeface="Tomorrow" pitchFamily="34" charset="-120"/>
              </a:rPr>
              <a:t>Dead Reckoning</a:t>
            </a:r>
            <a:endParaRPr lang="en-US" sz="2187" dirty="0"/>
          </a:p>
        </p:txBody>
      </p:sp>
      <p:sp>
        <p:nvSpPr>
          <p:cNvPr id="10" name="Text 8"/>
          <p:cNvSpPr/>
          <p:nvPr/>
        </p:nvSpPr>
        <p:spPr>
          <a:xfrm>
            <a:off x="9449872" y="3858220"/>
            <a:ext cx="3156347" cy="2132409"/>
          </a:xfrm>
          <a:prstGeom prst="rect">
            <a:avLst/>
          </a:prstGeom>
          <a:noFill/>
          <a:ln/>
        </p:spPr>
        <p:txBody>
          <a:bodyPr wrap="square" rtlCol="0" anchor="t"/>
          <a:lstStyle/>
          <a:p>
            <a:pPr marL="0" indent="0">
              <a:lnSpc>
                <a:spcPts val="2799"/>
              </a:lnSpc>
              <a:buNone/>
            </a:pPr>
            <a:r>
              <a:rPr lang="en-US" sz="1750" dirty="0">
                <a:solidFill>
                  <a:srgbClr val="C9C9C0"/>
                </a:solidFill>
                <a:latin typeface="Tomorrow" pitchFamily="34" charset="0"/>
                <a:ea typeface="Tomorrow" pitchFamily="34" charset="-122"/>
                <a:cs typeface="Tomorrow" pitchFamily="34" charset="-120"/>
              </a:rPr>
              <a:t>Estimating a device's current position based on a starting point, direction, and distance traveled, using sensors like accelerometers and gyroscopes.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sp>
        <p:nvSpPr>
          <p:cNvPr id="4" name="Text 2"/>
          <p:cNvSpPr/>
          <p:nvPr/>
        </p:nvSpPr>
        <p:spPr>
          <a:xfrm>
            <a:off x="2037993" y="1380887"/>
            <a:ext cx="10554414" cy="1388745"/>
          </a:xfrm>
          <a:prstGeom prst="rect">
            <a:avLst/>
          </a:prstGeom>
          <a:noFill/>
          <a:ln/>
        </p:spPr>
        <p:txBody>
          <a:bodyPr wrap="square" rtlCol="0" anchor="t"/>
          <a:lstStyle/>
          <a:p>
            <a:pPr marL="0" indent="0">
              <a:lnSpc>
                <a:spcPts val="5468"/>
              </a:lnSpc>
              <a:buNone/>
            </a:pPr>
            <a:r>
              <a:rPr lang="en-US" sz="4374" b="1" dirty="0">
                <a:solidFill>
                  <a:srgbClr val="EDEDE8"/>
                </a:solidFill>
                <a:latin typeface="Tomorrow" pitchFamily="34" charset="0"/>
                <a:ea typeface="Tomorrow" pitchFamily="34" charset="-122"/>
                <a:cs typeface="Tomorrow" pitchFamily="34" charset="-120"/>
              </a:rPr>
              <a:t>Technologies Enabling Indoor Localization</a:t>
            </a:r>
            <a:endParaRPr lang="en-US" sz="4374" dirty="0"/>
          </a:p>
        </p:txBody>
      </p:sp>
      <p:pic>
        <p:nvPicPr>
          <p:cNvPr id="5" name="Image 0" descr="preencoded.png"/>
          <p:cNvPicPr>
            <a:picLocks noChangeAspect="1"/>
          </p:cNvPicPr>
          <p:nvPr/>
        </p:nvPicPr>
        <p:blipFill>
          <a:blip r:embed="rId3"/>
          <a:stretch>
            <a:fillRect/>
          </a:stretch>
        </p:blipFill>
        <p:spPr>
          <a:xfrm>
            <a:off x="2037993" y="3213973"/>
            <a:ext cx="444341" cy="444341"/>
          </a:xfrm>
          <a:prstGeom prst="rect">
            <a:avLst/>
          </a:prstGeom>
        </p:spPr>
      </p:pic>
      <p:sp>
        <p:nvSpPr>
          <p:cNvPr id="6" name="Text 3"/>
          <p:cNvSpPr/>
          <p:nvPr/>
        </p:nvSpPr>
        <p:spPr>
          <a:xfrm>
            <a:off x="2037993" y="3880485"/>
            <a:ext cx="2388632" cy="347186"/>
          </a:xfrm>
          <a:prstGeom prst="rect">
            <a:avLst/>
          </a:prstGeom>
          <a:noFill/>
          <a:ln/>
        </p:spPr>
        <p:txBody>
          <a:bodyPr wrap="none" rtlCol="0" anchor="t"/>
          <a:lstStyle/>
          <a:p>
            <a:pPr marL="0" indent="0" algn="l">
              <a:lnSpc>
                <a:spcPts val="2734"/>
              </a:lnSpc>
              <a:buNone/>
            </a:pPr>
            <a:r>
              <a:rPr lang="en-US" sz="2187" b="1" dirty="0">
                <a:solidFill>
                  <a:srgbClr val="EDEDE8"/>
                </a:solidFill>
                <a:latin typeface="Tomorrow" pitchFamily="34" charset="0"/>
                <a:ea typeface="Tomorrow" pitchFamily="34" charset="-122"/>
                <a:cs typeface="Tomorrow" pitchFamily="34" charset="-120"/>
              </a:rPr>
              <a:t>Wi-Fi</a:t>
            </a:r>
            <a:endParaRPr lang="en-US" sz="2187" dirty="0"/>
          </a:p>
        </p:txBody>
      </p:sp>
      <p:sp>
        <p:nvSpPr>
          <p:cNvPr id="7" name="Text 4"/>
          <p:cNvSpPr/>
          <p:nvPr/>
        </p:nvSpPr>
        <p:spPr>
          <a:xfrm>
            <a:off x="2037993" y="4360902"/>
            <a:ext cx="2388632" cy="2487811"/>
          </a:xfrm>
          <a:prstGeom prst="rect">
            <a:avLst/>
          </a:prstGeom>
          <a:noFill/>
          <a:ln/>
        </p:spPr>
        <p:txBody>
          <a:bodyPr wrap="square" rtlCol="0" anchor="t"/>
          <a:lstStyle/>
          <a:p>
            <a:pPr marL="0" indent="0" algn="l">
              <a:lnSpc>
                <a:spcPts val="2799"/>
              </a:lnSpc>
              <a:buNone/>
            </a:pPr>
            <a:r>
              <a:rPr lang="en-US" sz="1750" dirty="0">
                <a:solidFill>
                  <a:srgbClr val="C9C9C0"/>
                </a:solidFill>
                <a:latin typeface="Tomorrow" pitchFamily="34" charset="0"/>
                <a:ea typeface="Tomorrow" pitchFamily="34" charset="-122"/>
                <a:cs typeface="Tomorrow" pitchFamily="34" charset="-120"/>
              </a:rPr>
              <a:t>Leveraging existing wireless infrastructure to track devices based on signal strength and access point proximity.</a:t>
            </a:r>
            <a:endParaRPr lang="en-US" sz="1750" dirty="0"/>
          </a:p>
        </p:txBody>
      </p:sp>
      <p:pic>
        <p:nvPicPr>
          <p:cNvPr id="8" name="Image 1" descr="preencoded.png"/>
          <p:cNvPicPr>
            <a:picLocks noChangeAspect="1"/>
          </p:cNvPicPr>
          <p:nvPr/>
        </p:nvPicPr>
        <p:blipFill>
          <a:blip r:embed="rId4"/>
          <a:stretch>
            <a:fillRect/>
          </a:stretch>
        </p:blipFill>
        <p:spPr>
          <a:xfrm>
            <a:off x="4759881" y="3213973"/>
            <a:ext cx="444341" cy="444341"/>
          </a:xfrm>
          <a:prstGeom prst="rect">
            <a:avLst/>
          </a:prstGeom>
        </p:spPr>
      </p:pic>
      <p:sp>
        <p:nvSpPr>
          <p:cNvPr id="9" name="Text 5"/>
          <p:cNvSpPr/>
          <p:nvPr/>
        </p:nvSpPr>
        <p:spPr>
          <a:xfrm>
            <a:off x="4759881" y="3880485"/>
            <a:ext cx="2388632" cy="347186"/>
          </a:xfrm>
          <a:prstGeom prst="rect">
            <a:avLst/>
          </a:prstGeom>
          <a:noFill/>
          <a:ln/>
        </p:spPr>
        <p:txBody>
          <a:bodyPr wrap="none" rtlCol="0" anchor="t"/>
          <a:lstStyle/>
          <a:p>
            <a:pPr marL="0" indent="0" algn="l">
              <a:lnSpc>
                <a:spcPts val="2734"/>
              </a:lnSpc>
              <a:buNone/>
            </a:pPr>
            <a:r>
              <a:rPr lang="en-US" sz="2187" b="1" dirty="0">
                <a:solidFill>
                  <a:srgbClr val="EDEDE8"/>
                </a:solidFill>
                <a:latin typeface="Tomorrow" pitchFamily="34" charset="0"/>
                <a:ea typeface="Tomorrow" pitchFamily="34" charset="-122"/>
                <a:cs typeface="Tomorrow" pitchFamily="34" charset="-120"/>
              </a:rPr>
              <a:t>Bluetooth</a:t>
            </a:r>
            <a:endParaRPr lang="en-US" sz="2187" dirty="0"/>
          </a:p>
        </p:txBody>
      </p:sp>
      <p:sp>
        <p:nvSpPr>
          <p:cNvPr id="10" name="Text 6"/>
          <p:cNvSpPr/>
          <p:nvPr/>
        </p:nvSpPr>
        <p:spPr>
          <a:xfrm>
            <a:off x="4759881" y="4360902"/>
            <a:ext cx="2388632" cy="1777008"/>
          </a:xfrm>
          <a:prstGeom prst="rect">
            <a:avLst/>
          </a:prstGeom>
          <a:noFill/>
          <a:ln/>
        </p:spPr>
        <p:txBody>
          <a:bodyPr wrap="square" rtlCol="0" anchor="t"/>
          <a:lstStyle/>
          <a:p>
            <a:pPr marL="0" indent="0" algn="l">
              <a:lnSpc>
                <a:spcPts val="2799"/>
              </a:lnSpc>
              <a:buNone/>
            </a:pPr>
            <a:r>
              <a:rPr lang="en-US" sz="1750" dirty="0">
                <a:solidFill>
                  <a:srgbClr val="C9C9C0"/>
                </a:solidFill>
                <a:latin typeface="Tomorrow" pitchFamily="34" charset="0"/>
                <a:ea typeface="Tomorrow" pitchFamily="34" charset="-122"/>
                <a:cs typeface="Tomorrow" pitchFamily="34" charset="-120"/>
              </a:rPr>
              <a:t>Using Bluetooth Low Energy (BLE) beacons to provide accurate, low-power location tracking.</a:t>
            </a:r>
            <a:endParaRPr lang="en-US" sz="1750" dirty="0"/>
          </a:p>
        </p:txBody>
      </p:sp>
      <p:pic>
        <p:nvPicPr>
          <p:cNvPr id="11" name="Image 2" descr="preencoded.png"/>
          <p:cNvPicPr>
            <a:picLocks noChangeAspect="1"/>
          </p:cNvPicPr>
          <p:nvPr/>
        </p:nvPicPr>
        <p:blipFill>
          <a:blip r:embed="rId5"/>
          <a:stretch>
            <a:fillRect/>
          </a:stretch>
        </p:blipFill>
        <p:spPr>
          <a:xfrm>
            <a:off x="7481768" y="3213973"/>
            <a:ext cx="444341" cy="444341"/>
          </a:xfrm>
          <a:prstGeom prst="rect">
            <a:avLst/>
          </a:prstGeom>
        </p:spPr>
      </p:pic>
      <p:sp>
        <p:nvSpPr>
          <p:cNvPr id="12" name="Text 7"/>
          <p:cNvSpPr/>
          <p:nvPr/>
        </p:nvSpPr>
        <p:spPr>
          <a:xfrm>
            <a:off x="7481768" y="3880485"/>
            <a:ext cx="2388632" cy="347186"/>
          </a:xfrm>
          <a:prstGeom prst="rect">
            <a:avLst/>
          </a:prstGeom>
          <a:noFill/>
          <a:ln/>
        </p:spPr>
        <p:txBody>
          <a:bodyPr wrap="none" rtlCol="0" anchor="t"/>
          <a:lstStyle/>
          <a:p>
            <a:pPr marL="0" indent="0" algn="l">
              <a:lnSpc>
                <a:spcPts val="2734"/>
              </a:lnSpc>
              <a:buNone/>
            </a:pPr>
            <a:r>
              <a:rPr lang="en-US" sz="2187" b="1" dirty="0">
                <a:solidFill>
                  <a:srgbClr val="EDEDE8"/>
                </a:solidFill>
                <a:latin typeface="Tomorrow" pitchFamily="34" charset="0"/>
                <a:ea typeface="Tomorrow" pitchFamily="34" charset="-122"/>
                <a:cs typeface="Tomorrow" pitchFamily="34" charset="-120"/>
              </a:rPr>
              <a:t>Computer Vision</a:t>
            </a:r>
            <a:endParaRPr lang="en-US" sz="2187" dirty="0"/>
          </a:p>
        </p:txBody>
      </p:sp>
      <p:sp>
        <p:nvSpPr>
          <p:cNvPr id="13" name="Text 8"/>
          <p:cNvSpPr/>
          <p:nvPr/>
        </p:nvSpPr>
        <p:spPr>
          <a:xfrm>
            <a:off x="7481768" y="4360902"/>
            <a:ext cx="2388632" cy="2132409"/>
          </a:xfrm>
          <a:prstGeom prst="rect">
            <a:avLst/>
          </a:prstGeom>
          <a:noFill/>
          <a:ln/>
        </p:spPr>
        <p:txBody>
          <a:bodyPr wrap="square" rtlCol="0" anchor="t"/>
          <a:lstStyle/>
          <a:p>
            <a:pPr marL="0" indent="0" algn="l">
              <a:lnSpc>
                <a:spcPts val="2799"/>
              </a:lnSpc>
              <a:buNone/>
            </a:pPr>
            <a:r>
              <a:rPr lang="en-US" sz="1750" dirty="0">
                <a:solidFill>
                  <a:srgbClr val="C9C9C0"/>
                </a:solidFill>
                <a:latin typeface="Tomorrow" pitchFamily="34" charset="0"/>
                <a:ea typeface="Tomorrow" pitchFamily="34" charset="-122"/>
                <a:cs typeface="Tomorrow" pitchFamily="34" charset="-120"/>
              </a:rPr>
              <a:t>Utilizing cameras and computer vision algorithms to identify and track people and objects within a space.</a:t>
            </a:r>
            <a:endParaRPr lang="en-US" sz="1750" dirty="0"/>
          </a:p>
        </p:txBody>
      </p:sp>
      <p:pic>
        <p:nvPicPr>
          <p:cNvPr id="14" name="Image 3" descr="preencoded.png"/>
          <p:cNvPicPr>
            <a:picLocks noChangeAspect="1"/>
          </p:cNvPicPr>
          <p:nvPr/>
        </p:nvPicPr>
        <p:blipFill>
          <a:blip r:embed="rId6"/>
          <a:stretch>
            <a:fillRect/>
          </a:stretch>
        </p:blipFill>
        <p:spPr>
          <a:xfrm>
            <a:off x="10203656" y="3213973"/>
            <a:ext cx="444341" cy="444341"/>
          </a:xfrm>
          <a:prstGeom prst="rect">
            <a:avLst/>
          </a:prstGeom>
        </p:spPr>
      </p:pic>
      <p:sp>
        <p:nvSpPr>
          <p:cNvPr id="15" name="Text 9"/>
          <p:cNvSpPr/>
          <p:nvPr/>
        </p:nvSpPr>
        <p:spPr>
          <a:xfrm>
            <a:off x="10203656" y="3880485"/>
            <a:ext cx="2388751" cy="347186"/>
          </a:xfrm>
          <a:prstGeom prst="rect">
            <a:avLst/>
          </a:prstGeom>
          <a:noFill/>
          <a:ln/>
        </p:spPr>
        <p:txBody>
          <a:bodyPr wrap="none" rtlCol="0" anchor="t"/>
          <a:lstStyle/>
          <a:p>
            <a:pPr marL="0" indent="0" algn="l">
              <a:lnSpc>
                <a:spcPts val="2734"/>
              </a:lnSpc>
              <a:buNone/>
            </a:pPr>
            <a:r>
              <a:rPr lang="en-US" sz="2187" b="1" dirty="0">
                <a:solidFill>
                  <a:srgbClr val="EDEDE8"/>
                </a:solidFill>
                <a:latin typeface="Tomorrow" pitchFamily="34" charset="0"/>
                <a:ea typeface="Tomorrow" pitchFamily="34" charset="-122"/>
                <a:cs typeface="Tomorrow" pitchFamily="34" charset="-120"/>
              </a:rPr>
              <a:t>Sensor Fusion</a:t>
            </a:r>
            <a:endParaRPr lang="en-US" sz="2187" dirty="0"/>
          </a:p>
        </p:txBody>
      </p:sp>
      <p:sp>
        <p:nvSpPr>
          <p:cNvPr id="16" name="Text 10"/>
          <p:cNvSpPr/>
          <p:nvPr/>
        </p:nvSpPr>
        <p:spPr>
          <a:xfrm>
            <a:off x="10203656" y="4360902"/>
            <a:ext cx="2388751" cy="2487811"/>
          </a:xfrm>
          <a:prstGeom prst="rect">
            <a:avLst/>
          </a:prstGeom>
          <a:noFill/>
          <a:ln/>
        </p:spPr>
        <p:txBody>
          <a:bodyPr wrap="square" rtlCol="0" anchor="t"/>
          <a:lstStyle/>
          <a:p>
            <a:pPr marL="0" indent="0" algn="l">
              <a:lnSpc>
                <a:spcPts val="2799"/>
              </a:lnSpc>
              <a:buNone/>
            </a:pPr>
            <a:r>
              <a:rPr lang="en-US" sz="1750" dirty="0">
                <a:solidFill>
                  <a:srgbClr val="C9C9C0"/>
                </a:solidFill>
                <a:latin typeface="Tomorrow" pitchFamily="34" charset="0"/>
                <a:ea typeface="Tomorrow" pitchFamily="34" charset="-122"/>
                <a:cs typeface="Tomorrow" pitchFamily="34" charset="-120"/>
              </a:rPr>
              <a:t>Combining data from various sensors, such as accelerometers, gyroscopes, and magnetometers, to enhance location accuracy.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sp>
        <p:nvSpPr>
          <p:cNvPr id="4" name="Text 2"/>
          <p:cNvSpPr/>
          <p:nvPr/>
        </p:nvSpPr>
        <p:spPr>
          <a:xfrm>
            <a:off x="2037993" y="2039064"/>
            <a:ext cx="9747766" cy="694373"/>
          </a:xfrm>
          <a:prstGeom prst="rect">
            <a:avLst/>
          </a:prstGeom>
          <a:noFill/>
          <a:ln/>
        </p:spPr>
        <p:txBody>
          <a:bodyPr wrap="none" rtlCol="0" anchor="t"/>
          <a:lstStyle/>
          <a:p>
            <a:pPr marL="0" indent="0">
              <a:lnSpc>
                <a:spcPts val="5468"/>
              </a:lnSpc>
              <a:buNone/>
            </a:pPr>
            <a:r>
              <a:rPr lang="en-US" sz="4374" b="1" dirty="0">
                <a:solidFill>
                  <a:srgbClr val="EDEDE8"/>
                </a:solidFill>
                <a:latin typeface="Tomorrow" pitchFamily="34" charset="0"/>
                <a:ea typeface="Tomorrow" pitchFamily="34" charset="-122"/>
                <a:cs typeface="Tomorrow" pitchFamily="34" charset="-120"/>
              </a:rPr>
              <a:t>Applications of Indoor Localization</a:t>
            </a:r>
            <a:endParaRPr lang="en-US" sz="4374" dirty="0"/>
          </a:p>
        </p:txBody>
      </p:sp>
      <p:sp>
        <p:nvSpPr>
          <p:cNvPr id="5" name="Text 3"/>
          <p:cNvSpPr/>
          <p:nvPr/>
        </p:nvSpPr>
        <p:spPr>
          <a:xfrm>
            <a:off x="2037993" y="3288863"/>
            <a:ext cx="2777490" cy="347186"/>
          </a:xfrm>
          <a:prstGeom prst="rect">
            <a:avLst/>
          </a:prstGeom>
          <a:noFill/>
          <a:ln/>
        </p:spPr>
        <p:txBody>
          <a:bodyPr wrap="none" rtlCol="0" anchor="t"/>
          <a:lstStyle/>
          <a:p>
            <a:pPr marL="0" indent="0">
              <a:lnSpc>
                <a:spcPts val="2734"/>
              </a:lnSpc>
              <a:buNone/>
            </a:pPr>
            <a:r>
              <a:rPr lang="en-US" sz="2187" b="1" dirty="0">
                <a:solidFill>
                  <a:srgbClr val="EDEDE8"/>
                </a:solidFill>
                <a:latin typeface="Tomorrow" pitchFamily="34" charset="0"/>
                <a:ea typeface="Tomorrow" pitchFamily="34" charset="-122"/>
                <a:cs typeface="Tomorrow" pitchFamily="34" charset="-120"/>
              </a:rPr>
              <a:t>Navigation</a:t>
            </a:r>
            <a:endParaRPr lang="en-US" sz="2187" dirty="0"/>
          </a:p>
        </p:txBody>
      </p:sp>
      <p:sp>
        <p:nvSpPr>
          <p:cNvPr id="6" name="Text 4"/>
          <p:cNvSpPr/>
          <p:nvPr/>
        </p:nvSpPr>
        <p:spPr>
          <a:xfrm>
            <a:off x="2037993" y="3858220"/>
            <a:ext cx="3156347" cy="2132409"/>
          </a:xfrm>
          <a:prstGeom prst="rect">
            <a:avLst/>
          </a:prstGeom>
          <a:noFill/>
          <a:ln/>
        </p:spPr>
        <p:txBody>
          <a:bodyPr wrap="square" rtlCol="0" anchor="t"/>
          <a:lstStyle/>
          <a:p>
            <a:pPr marL="0" indent="0">
              <a:lnSpc>
                <a:spcPts val="2799"/>
              </a:lnSpc>
              <a:buNone/>
            </a:pPr>
            <a:r>
              <a:rPr lang="en-US" sz="1750" dirty="0">
                <a:solidFill>
                  <a:srgbClr val="C9C9C0"/>
                </a:solidFill>
                <a:latin typeface="Tomorrow" pitchFamily="34" charset="0"/>
                <a:ea typeface="Tomorrow" pitchFamily="34" charset="-122"/>
                <a:cs typeface="Tomorrow" pitchFamily="34" charset="-120"/>
              </a:rPr>
              <a:t>Guiding users through complex indoor environments, such as airports, shopping malls, and hospitals, to their desired destinations.</a:t>
            </a:r>
            <a:endParaRPr lang="en-US" sz="1750" dirty="0"/>
          </a:p>
        </p:txBody>
      </p:sp>
      <p:sp>
        <p:nvSpPr>
          <p:cNvPr id="7" name="Text 5"/>
          <p:cNvSpPr/>
          <p:nvPr/>
        </p:nvSpPr>
        <p:spPr>
          <a:xfrm>
            <a:off x="5743932" y="3288863"/>
            <a:ext cx="2777490" cy="347186"/>
          </a:xfrm>
          <a:prstGeom prst="rect">
            <a:avLst/>
          </a:prstGeom>
          <a:noFill/>
          <a:ln/>
        </p:spPr>
        <p:txBody>
          <a:bodyPr wrap="none" rtlCol="0" anchor="t"/>
          <a:lstStyle/>
          <a:p>
            <a:pPr marL="0" indent="0">
              <a:lnSpc>
                <a:spcPts val="2734"/>
              </a:lnSpc>
              <a:buNone/>
            </a:pPr>
            <a:r>
              <a:rPr lang="en-US" sz="2187" b="1" dirty="0">
                <a:solidFill>
                  <a:srgbClr val="EDEDE8"/>
                </a:solidFill>
                <a:latin typeface="Tomorrow" pitchFamily="34" charset="0"/>
                <a:ea typeface="Tomorrow" pitchFamily="34" charset="-122"/>
                <a:cs typeface="Tomorrow" pitchFamily="34" charset="-120"/>
              </a:rPr>
              <a:t>Asset Tracking</a:t>
            </a:r>
            <a:endParaRPr lang="en-US" sz="2187" dirty="0"/>
          </a:p>
        </p:txBody>
      </p:sp>
      <p:sp>
        <p:nvSpPr>
          <p:cNvPr id="8" name="Text 6"/>
          <p:cNvSpPr/>
          <p:nvPr/>
        </p:nvSpPr>
        <p:spPr>
          <a:xfrm>
            <a:off x="5743932" y="3858220"/>
            <a:ext cx="3156347" cy="2132409"/>
          </a:xfrm>
          <a:prstGeom prst="rect">
            <a:avLst/>
          </a:prstGeom>
          <a:noFill/>
          <a:ln/>
        </p:spPr>
        <p:txBody>
          <a:bodyPr wrap="square" rtlCol="0" anchor="t"/>
          <a:lstStyle/>
          <a:p>
            <a:pPr marL="0" indent="0">
              <a:lnSpc>
                <a:spcPts val="2799"/>
              </a:lnSpc>
              <a:buNone/>
            </a:pPr>
            <a:r>
              <a:rPr lang="en-US" sz="1750" dirty="0">
                <a:solidFill>
                  <a:srgbClr val="C9C9C0"/>
                </a:solidFill>
                <a:latin typeface="Tomorrow" pitchFamily="34" charset="0"/>
                <a:ea typeface="Tomorrow" pitchFamily="34" charset="-122"/>
                <a:cs typeface="Tomorrow" pitchFamily="34" charset="-120"/>
              </a:rPr>
              <a:t>Monitoring the real-time location of valuable equipment, inventory, or personnel within a facility to improve workflow and efficiency.</a:t>
            </a:r>
            <a:endParaRPr lang="en-US" sz="1750" dirty="0"/>
          </a:p>
        </p:txBody>
      </p:sp>
      <p:sp>
        <p:nvSpPr>
          <p:cNvPr id="9" name="Text 7"/>
          <p:cNvSpPr/>
          <p:nvPr/>
        </p:nvSpPr>
        <p:spPr>
          <a:xfrm>
            <a:off x="9449872" y="3288863"/>
            <a:ext cx="2777490" cy="347186"/>
          </a:xfrm>
          <a:prstGeom prst="rect">
            <a:avLst/>
          </a:prstGeom>
          <a:noFill/>
          <a:ln/>
        </p:spPr>
        <p:txBody>
          <a:bodyPr wrap="none" rtlCol="0" anchor="t"/>
          <a:lstStyle/>
          <a:p>
            <a:pPr marL="0" indent="0">
              <a:lnSpc>
                <a:spcPts val="2734"/>
              </a:lnSpc>
              <a:buNone/>
            </a:pPr>
            <a:r>
              <a:rPr lang="en-US" sz="2187" b="1" dirty="0">
                <a:solidFill>
                  <a:srgbClr val="EDEDE8"/>
                </a:solidFill>
                <a:latin typeface="Tomorrow" pitchFamily="34" charset="0"/>
                <a:ea typeface="Tomorrow" pitchFamily="34" charset="-122"/>
                <a:cs typeface="Tomorrow" pitchFamily="34" charset="-120"/>
              </a:rPr>
              <a:t>Retail Analytics</a:t>
            </a:r>
            <a:endParaRPr lang="en-US" sz="2187" dirty="0"/>
          </a:p>
        </p:txBody>
      </p:sp>
      <p:sp>
        <p:nvSpPr>
          <p:cNvPr id="10" name="Text 8"/>
          <p:cNvSpPr/>
          <p:nvPr/>
        </p:nvSpPr>
        <p:spPr>
          <a:xfrm>
            <a:off x="9449872" y="3858220"/>
            <a:ext cx="3156347" cy="1777008"/>
          </a:xfrm>
          <a:prstGeom prst="rect">
            <a:avLst/>
          </a:prstGeom>
          <a:noFill/>
          <a:ln/>
        </p:spPr>
        <p:txBody>
          <a:bodyPr wrap="square" rtlCol="0" anchor="t"/>
          <a:lstStyle/>
          <a:p>
            <a:pPr marL="0" indent="0">
              <a:lnSpc>
                <a:spcPts val="2799"/>
              </a:lnSpc>
              <a:buNone/>
            </a:pPr>
            <a:r>
              <a:rPr lang="en-US" sz="1750" dirty="0">
                <a:solidFill>
                  <a:srgbClr val="C9C9C0"/>
                </a:solidFill>
                <a:latin typeface="Tomorrow" pitchFamily="34" charset="0"/>
                <a:ea typeface="Tomorrow" pitchFamily="34" charset="-122"/>
                <a:cs typeface="Tomorrow" pitchFamily="34" charset="-120"/>
              </a:rPr>
              <a:t>Analyzing customer movement patterns and dwell times to optimize store layouts, product placements, and marketing strategies.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30791"/>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3657600" cy="8230791"/>
          </a:xfrm>
          <a:prstGeom prst="rect">
            <a:avLst/>
          </a:prstGeom>
        </p:spPr>
      </p:pic>
      <p:sp>
        <p:nvSpPr>
          <p:cNvPr id="5" name="Text 2"/>
          <p:cNvSpPr/>
          <p:nvPr/>
        </p:nvSpPr>
        <p:spPr>
          <a:xfrm>
            <a:off x="4486156" y="607576"/>
            <a:ext cx="9315688" cy="1381125"/>
          </a:xfrm>
          <a:prstGeom prst="rect">
            <a:avLst/>
          </a:prstGeom>
          <a:noFill/>
          <a:ln/>
        </p:spPr>
        <p:txBody>
          <a:bodyPr wrap="square" rtlCol="0" anchor="t"/>
          <a:lstStyle/>
          <a:p>
            <a:pPr marL="0" indent="0">
              <a:lnSpc>
                <a:spcPts val="5437"/>
              </a:lnSpc>
              <a:buNone/>
            </a:pPr>
            <a:r>
              <a:rPr lang="en-US" sz="4350" b="1" dirty="0">
                <a:solidFill>
                  <a:srgbClr val="EDEDE8"/>
                </a:solidFill>
                <a:latin typeface="Tomorrow" pitchFamily="34" charset="0"/>
                <a:ea typeface="Tomorrow" pitchFamily="34" charset="-122"/>
                <a:cs typeface="Tomorrow" pitchFamily="34" charset="-120"/>
              </a:rPr>
              <a:t>Improving User Experience with Indoor Localization</a:t>
            </a:r>
            <a:endParaRPr lang="en-US" sz="4350" dirty="0"/>
          </a:p>
        </p:txBody>
      </p:sp>
      <p:pic>
        <p:nvPicPr>
          <p:cNvPr id="6" name="Image 1" descr="preencoded.png"/>
          <p:cNvPicPr>
            <a:picLocks noChangeAspect="1"/>
          </p:cNvPicPr>
          <p:nvPr/>
        </p:nvPicPr>
        <p:blipFill>
          <a:blip r:embed="rId4"/>
          <a:stretch>
            <a:fillRect/>
          </a:stretch>
        </p:blipFill>
        <p:spPr>
          <a:xfrm>
            <a:off x="4486156" y="2320052"/>
            <a:ext cx="1104781" cy="1767721"/>
          </a:xfrm>
          <a:prstGeom prst="rect">
            <a:avLst/>
          </a:prstGeom>
        </p:spPr>
      </p:pic>
      <p:sp>
        <p:nvSpPr>
          <p:cNvPr id="7" name="Text 3"/>
          <p:cNvSpPr/>
          <p:nvPr/>
        </p:nvSpPr>
        <p:spPr>
          <a:xfrm>
            <a:off x="5922288" y="2540913"/>
            <a:ext cx="2762131" cy="345281"/>
          </a:xfrm>
          <a:prstGeom prst="rect">
            <a:avLst/>
          </a:prstGeom>
          <a:noFill/>
          <a:ln/>
        </p:spPr>
        <p:txBody>
          <a:bodyPr wrap="none" rtlCol="0" anchor="t"/>
          <a:lstStyle/>
          <a:p>
            <a:pPr marL="0" indent="0" algn="l">
              <a:lnSpc>
                <a:spcPts val="2719"/>
              </a:lnSpc>
              <a:buNone/>
            </a:pPr>
            <a:r>
              <a:rPr lang="en-US" sz="2175" b="1" dirty="0">
                <a:solidFill>
                  <a:srgbClr val="EDEDE8"/>
                </a:solidFill>
                <a:latin typeface="Tomorrow" pitchFamily="34" charset="0"/>
                <a:ea typeface="Tomorrow" pitchFamily="34" charset="-122"/>
                <a:cs typeface="Tomorrow" pitchFamily="34" charset="-120"/>
              </a:rPr>
              <a:t>Wayfinding</a:t>
            </a:r>
            <a:endParaRPr lang="en-US" sz="2175" dirty="0"/>
          </a:p>
        </p:txBody>
      </p:sp>
      <p:sp>
        <p:nvSpPr>
          <p:cNvPr id="8" name="Text 4"/>
          <p:cNvSpPr/>
          <p:nvPr/>
        </p:nvSpPr>
        <p:spPr>
          <a:xfrm>
            <a:off x="5922288" y="3018711"/>
            <a:ext cx="7879556" cy="706993"/>
          </a:xfrm>
          <a:prstGeom prst="rect">
            <a:avLst/>
          </a:prstGeom>
          <a:noFill/>
          <a:ln/>
        </p:spPr>
        <p:txBody>
          <a:bodyPr wrap="square" rtlCol="0" anchor="t"/>
          <a:lstStyle/>
          <a:p>
            <a:pPr marL="0" indent="0" algn="l">
              <a:lnSpc>
                <a:spcPts val="2784"/>
              </a:lnSpc>
              <a:buNone/>
            </a:pPr>
            <a:r>
              <a:rPr lang="en-US" sz="1740" dirty="0">
                <a:solidFill>
                  <a:srgbClr val="C9C9C0"/>
                </a:solidFill>
                <a:latin typeface="Tomorrow" pitchFamily="34" charset="0"/>
                <a:ea typeface="Tomorrow" pitchFamily="34" charset="-122"/>
                <a:cs typeface="Tomorrow" pitchFamily="34" charset="-120"/>
              </a:rPr>
              <a:t>Providing turn-by-turn directions and real-time guidance to help users navigate unfamiliar indoor spaces.</a:t>
            </a:r>
            <a:endParaRPr lang="en-US" sz="1740" dirty="0"/>
          </a:p>
        </p:txBody>
      </p:sp>
      <p:pic>
        <p:nvPicPr>
          <p:cNvPr id="9" name="Image 2" descr="preencoded.png"/>
          <p:cNvPicPr>
            <a:picLocks noChangeAspect="1"/>
          </p:cNvPicPr>
          <p:nvPr/>
        </p:nvPicPr>
        <p:blipFill>
          <a:blip r:embed="rId5"/>
          <a:stretch>
            <a:fillRect/>
          </a:stretch>
        </p:blipFill>
        <p:spPr>
          <a:xfrm>
            <a:off x="4486156" y="4087773"/>
            <a:ext cx="1104781" cy="1767721"/>
          </a:xfrm>
          <a:prstGeom prst="rect">
            <a:avLst/>
          </a:prstGeom>
        </p:spPr>
      </p:pic>
      <p:sp>
        <p:nvSpPr>
          <p:cNvPr id="10" name="Text 5"/>
          <p:cNvSpPr/>
          <p:nvPr/>
        </p:nvSpPr>
        <p:spPr>
          <a:xfrm>
            <a:off x="5922288" y="4308634"/>
            <a:ext cx="3484245" cy="345281"/>
          </a:xfrm>
          <a:prstGeom prst="rect">
            <a:avLst/>
          </a:prstGeom>
          <a:noFill/>
          <a:ln/>
        </p:spPr>
        <p:txBody>
          <a:bodyPr wrap="none" rtlCol="0" anchor="t"/>
          <a:lstStyle/>
          <a:p>
            <a:pPr marL="0" indent="0" algn="l">
              <a:lnSpc>
                <a:spcPts val="2719"/>
              </a:lnSpc>
              <a:buNone/>
            </a:pPr>
            <a:r>
              <a:rPr lang="en-US" sz="2175" b="1" dirty="0">
                <a:solidFill>
                  <a:srgbClr val="EDEDE8"/>
                </a:solidFill>
                <a:latin typeface="Tomorrow" pitchFamily="34" charset="0"/>
                <a:ea typeface="Tomorrow" pitchFamily="34" charset="-122"/>
                <a:cs typeface="Tomorrow" pitchFamily="34" charset="-120"/>
              </a:rPr>
              <a:t>Location-based Services</a:t>
            </a:r>
            <a:endParaRPr lang="en-US" sz="2175" dirty="0"/>
          </a:p>
        </p:txBody>
      </p:sp>
      <p:sp>
        <p:nvSpPr>
          <p:cNvPr id="11" name="Text 6"/>
          <p:cNvSpPr/>
          <p:nvPr/>
        </p:nvSpPr>
        <p:spPr>
          <a:xfrm>
            <a:off x="5922288" y="4786432"/>
            <a:ext cx="7879556" cy="706993"/>
          </a:xfrm>
          <a:prstGeom prst="rect">
            <a:avLst/>
          </a:prstGeom>
          <a:noFill/>
          <a:ln/>
        </p:spPr>
        <p:txBody>
          <a:bodyPr wrap="square" rtlCol="0" anchor="t"/>
          <a:lstStyle/>
          <a:p>
            <a:pPr marL="0" indent="0" algn="l">
              <a:lnSpc>
                <a:spcPts val="2784"/>
              </a:lnSpc>
              <a:buNone/>
            </a:pPr>
            <a:r>
              <a:rPr lang="en-US" sz="1740" dirty="0">
                <a:solidFill>
                  <a:srgbClr val="C9C9C0"/>
                </a:solidFill>
                <a:latin typeface="Tomorrow" pitchFamily="34" charset="0"/>
                <a:ea typeface="Tomorrow" pitchFamily="34" charset="-122"/>
                <a:cs typeface="Tomorrow" pitchFamily="34" charset="-120"/>
              </a:rPr>
              <a:t>Delivering relevant information, offers, and personalized experiences based on a user's precise indoor location.</a:t>
            </a:r>
            <a:endParaRPr lang="en-US" sz="1740" dirty="0"/>
          </a:p>
        </p:txBody>
      </p:sp>
      <p:pic>
        <p:nvPicPr>
          <p:cNvPr id="12" name="Image 3" descr="preencoded.png"/>
          <p:cNvPicPr>
            <a:picLocks noChangeAspect="1"/>
          </p:cNvPicPr>
          <p:nvPr/>
        </p:nvPicPr>
        <p:blipFill>
          <a:blip r:embed="rId6"/>
          <a:stretch>
            <a:fillRect/>
          </a:stretch>
        </p:blipFill>
        <p:spPr>
          <a:xfrm>
            <a:off x="4486156" y="5855494"/>
            <a:ext cx="1104781" cy="1767721"/>
          </a:xfrm>
          <a:prstGeom prst="rect">
            <a:avLst/>
          </a:prstGeom>
        </p:spPr>
      </p:pic>
      <p:sp>
        <p:nvSpPr>
          <p:cNvPr id="13" name="Text 7"/>
          <p:cNvSpPr/>
          <p:nvPr/>
        </p:nvSpPr>
        <p:spPr>
          <a:xfrm>
            <a:off x="5922288" y="6076355"/>
            <a:ext cx="2762131" cy="345281"/>
          </a:xfrm>
          <a:prstGeom prst="rect">
            <a:avLst/>
          </a:prstGeom>
          <a:noFill/>
          <a:ln/>
        </p:spPr>
        <p:txBody>
          <a:bodyPr wrap="none" rtlCol="0" anchor="t"/>
          <a:lstStyle/>
          <a:p>
            <a:pPr marL="0" indent="0" algn="l">
              <a:lnSpc>
                <a:spcPts val="2719"/>
              </a:lnSpc>
              <a:buNone/>
            </a:pPr>
            <a:r>
              <a:rPr lang="en-US" sz="2175" b="1" dirty="0">
                <a:solidFill>
                  <a:srgbClr val="EDEDE8"/>
                </a:solidFill>
                <a:latin typeface="Tomorrow" pitchFamily="34" charset="0"/>
                <a:ea typeface="Tomorrow" pitchFamily="34" charset="-122"/>
                <a:cs typeface="Tomorrow" pitchFamily="34" charset="-120"/>
              </a:rPr>
              <a:t>Personalization</a:t>
            </a:r>
            <a:endParaRPr lang="en-US" sz="2175" dirty="0"/>
          </a:p>
        </p:txBody>
      </p:sp>
      <p:sp>
        <p:nvSpPr>
          <p:cNvPr id="14" name="Text 8"/>
          <p:cNvSpPr/>
          <p:nvPr/>
        </p:nvSpPr>
        <p:spPr>
          <a:xfrm>
            <a:off x="5922288" y="6554153"/>
            <a:ext cx="7879556" cy="706993"/>
          </a:xfrm>
          <a:prstGeom prst="rect">
            <a:avLst/>
          </a:prstGeom>
          <a:noFill/>
          <a:ln/>
        </p:spPr>
        <p:txBody>
          <a:bodyPr wrap="square" rtlCol="0" anchor="t"/>
          <a:lstStyle/>
          <a:p>
            <a:pPr marL="0" indent="0" algn="l">
              <a:lnSpc>
                <a:spcPts val="2784"/>
              </a:lnSpc>
              <a:buNone/>
            </a:pPr>
            <a:r>
              <a:rPr lang="en-US" sz="1740" dirty="0">
                <a:solidFill>
                  <a:srgbClr val="C9C9C0"/>
                </a:solidFill>
                <a:latin typeface="Tomorrow" pitchFamily="34" charset="0"/>
                <a:ea typeface="Tomorrow" pitchFamily="34" charset="-122"/>
                <a:cs typeface="Tomorrow" pitchFamily="34" charset="-120"/>
              </a:rPr>
              <a:t>Tailoring the indoor experience by recognizing individual users and their preferences, habits, and needs.</a:t>
            </a:r>
            <a:endParaRPr lang="en-US" sz="174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31267"/>
          </a:xfrm>
          <a:prstGeom prst="rect">
            <a:avLst/>
          </a:prstGeom>
          <a:solidFill>
            <a:srgbClr val="1D1D1B"/>
          </a:solidFill>
          <a:ln/>
        </p:spPr>
        <p:txBody>
          <a:bodyPr/>
          <a:lstStyle/>
          <a:p>
            <a:endParaRPr lang="en-IN" dirty="0"/>
          </a:p>
        </p:txBody>
      </p:sp>
      <p:sp>
        <p:nvSpPr>
          <p:cNvPr id="4" name="Text 2"/>
          <p:cNvSpPr/>
          <p:nvPr/>
        </p:nvSpPr>
        <p:spPr>
          <a:xfrm>
            <a:off x="2275840" y="436880"/>
            <a:ext cx="8910320" cy="1220946"/>
          </a:xfrm>
          <a:prstGeom prst="rect">
            <a:avLst/>
          </a:prstGeom>
          <a:noFill/>
          <a:ln/>
        </p:spPr>
        <p:txBody>
          <a:bodyPr wrap="square" rtlCol="0" anchor="t"/>
          <a:lstStyle/>
          <a:p>
            <a:pPr marL="0" indent="0" algn="ctr">
              <a:lnSpc>
                <a:spcPts val="5402"/>
              </a:lnSpc>
              <a:buNone/>
            </a:pPr>
            <a:r>
              <a:rPr lang="en-US" sz="7200" dirty="0">
                <a:solidFill>
                  <a:schemeClr val="bg1">
                    <a:lumMod val="85000"/>
                  </a:schemeClr>
                </a:solidFill>
                <a:latin typeface="Tomorrow"/>
              </a:rPr>
              <a:t>WORKING</a:t>
            </a:r>
          </a:p>
        </p:txBody>
      </p:sp>
      <p:sp>
        <p:nvSpPr>
          <p:cNvPr id="8" name="Text 6"/>
          <p:cNvSpPr/>
          <p:nvPr/>
        </p:nvSpPr>
        <p:spPr>
          <a:xfrm>
            <a:off x="7240250" y="2627590"/>
            <a:ext cx="149900" cy="411599"/>
          </a:xfrm>
          <a:prstGeom prst="rect">
            <a:avLst/>
          </a:prstGeom>
          <a:noFill/>
          <a:ln/>
        </p:spPr>
        <p:txBody>
          <a:bodyPr wrap="none" rtlCol="0" anchor="t"/>
          <a:lstStyle/>
          <a:p>
            <a:pPr marL="0" indent="0" algn="ctr">
              <a:lnSpc>
                <a:spcPts val="3241"/>
              </a:lnSpc>
              <a:buNone/>
            </a:pPr>
            <a:endParaRPr lang="en-US" sz="2593" dirty="0"/>
          </a:p>
        </p:txBody>
      </p:sp>
      <p:sp>
        <p:nvSpPr>
          <p:cNvPr id="9" name="Text 7"/>
          <p:cNvSpPr/>
          <p:nvPr/>
        </p:nvSpPr>
        <p:spPr>
          <a:xfrm>
            <a:off x="3274457" y="2634496"/>
            <a:ext cx="2833211" cy="343019"/>
          </a:xfrm>
          <a:prstGeom prst="rect">
            <a:avLst/>
          </a:prstGeom>
          <a:noFill/>
          <a:ln/>
        </p:spPr>
        <p:txBody>
          <a:bodyPr wrap="none" rtlCol="0" anchor="t"/>
          <a:lstStyle/>
          <a:p>
            <a:pPr marL="0" indent="0" algn="r">
              <a:lnSpc>
                <a:spcPts val="2701"/>
              </a:lnSpc>
              <a:buNone/>
            </a:pPr>
            <a:endParaRPr lang="en-US" sz="2161" dirty="0"/>
          </a:p>
        </p:txBody>
      </p:sp>
      <p:sp>
        <p:nvSpPr>
          <p:cNvPr id="10" name="Text 8"/>
          <p:cNvSpPr/>
          <p:nvPr/>
        </p:nvSpPr>
        <p:spPr>
          <a:xfrm>
            <a:off x="2100739" y="3109198"/>
            <a:ext cx="4006929" cy="1404938"/>
          </a:xfrm>
          <a:prstGeom prst="rect">
            <a:avLst/>
          </a:prstGeom>
          <a:noFill/>
          <a:ln/>
        </p:spPr>
        <p:txBody>
          <a:bodyPr wrap="square" rtlCol="0" anchor="t"/>
          <a:lstStyle/>
          <a:p>
            <a:pPr marL="0" indent="0" algn="r">
              <a:lnSpc>
                <a:spcPts val="2766"/>
              </a:lnSpc>
              <a:buNone/>
            </a:pPr>
            <a:endParaRPr lang="en-US" sz="1729" dirty="0"/>
          </a:p>
        </p:txBody>
      </p:sp>
      <p:sp>
        <p:nvSpPr>
          <p:cNvPr id="13" name="Text 11"/>
          <p:cNvSpPr/>
          <p:nvPr/>
        </p:nvSpPr>
        <p:spPr>
          <a:xfrm>
            <a:off x="7204531" y="3725347"/>
            <a:ext cx="221337" cy="411599"/>
          </a:xfrm>
          <a:prstGeom prst="rect">
            <a:avLst/>
          </a:prstGeom>
          <a:noFill/>
          <a:ln/>
        </p:spPr>
        <p:txBody>
          <a:bodyPr wrap="none" rtlCol="0" anchor="t"/>
          <a:lstStyle/>
          <a:p>
            <a:pPr marL="0" indent="0" algn="ctr">
              <a:lnSpc>
                <a:spcPts val="3241"/>
              </a:lnSpc>
              <a:buNone/>
            </a:pPr>
            <a:endParaRPr lang="en-US" sz="2593" dirty="0"/>
          </a:p>
        </p:txBody>
      </p:sp>
      <p:sp>
        <p:nvSpPr>
          <p:cNvPr id="14" name="Text 12"/>
          <p:cNvSpPr/>
          <p:nvPr/>
        </p:nvSpPr>
        <p:spPr>
          <a:xfrm>
            <a:off x="8522732" y="3732252"/>
            <a:ext cx="2744391" cy="343019"/>
          </a:xfrm>
          <a:prstGeom prst="rect">
            <a:avLst/>
          </a:prstGeom>
          <a:noFill/>
          <a:ln/>
        </p:spPr>
        <p:txBody>
          <a:bodyPr wrap="none" rtlCol="0" anchor="t"/>
          <a:lstStyle/>
          <a:p>
            <a:pPr marL="0" indent="0" algn="l">
              <a:lnSpc>
                <a:spcPts val="2701"/>
              </a:lnSpc>
              <a:buNone/>
            </a:pPr>
            <a:endParaRPr lang="en-US" sz="2161" dirty="0"/>
          </a:p>
        </p:txBody>
      </p:sp>
      <p:sp>
        <p:nvSpPr>
          <p:cNvPr id="15" name="Text 13"/>
          <p:cNvSpPr/>
          <p:nvPr/>
        </p:nvSpPr>
        <p:spPr>
          <a:xfrm>
            <a:off x="8522732" y="4206954"/>
            <a:ext cx="4006929" cy="1756172"/>
          </a:xfrm>
          <a:prstGeom prst="rect">
            <a:avLst/>
          </a:prstGeom>
          <a:noFill/>
          <a:ln/>
        </p:spPr>
        <p:txBody>
          <a:bodyPr wrap="square" rtlCol="0" anchor="t"/>
          <a:lstStyle/>
          <a:p>
            <a:pPr marL="0" indent="0" algn="l">
              <a:lnSpc>
                <a:spcPts val="2766"/>
              </a:lnSpc>
              <a:buNone/>
            </a:pPr>
            <a:endParaRPr lang="en-US" sz="1729" dirty="0"/>
          </a:p>
        </p:txBody>
      </p:sp>
      <p:sp>
        <p:nvSpPr>
          <p:cNvPr id="18" name="Text 16"/>
          <p:cNvSpPr/>
          <p:nvPr/>
        </p:nvSpPr>
        <p:spPr>
          <a:xfrm>
            <a:off x="7205127" y="5170051"/>
            <a:ext cx="220028" cy="411599"/>
          </a:xfrm>
          <a:prstGeom prst="rect">
            <a:avLst/>
          </a:prstGeom>
          <a:noFill/>
          <a:ln/>
        </p:spPr>
        <p:txBody>
          <a:bodyPr wrap="none" rtlCol="0" anchor="t"/>
          <a:lstStyle/>
          <a:p>
            <a:pPr marL="0" indent="0" algn="ctr">
              <a:lnSpc>
                <a:spcPts val="3241"/>
              </a:lnSpc>
              <a:buNone/>
            </a:pPr>
            <a:endParaRPr lang="en-US" sz="2593" dirty="0"/>
          </a:p>
        </p:txBody>
      </p:sp>
      <p:sp>
        <p:nvSpPr>
          <p:cNvPr id="19" name="Text 17"/>
          <p:cNvSpPr/>
          <p:nvPr/>
        </p:nvSpPr>
        <p:spPr>
          <a:xfrm>
            <a:off x="3089315" y="5176957"/>
            <a:ext cx="3018353" cy="343019"/>
          </a:xfrm>
          <a:prstGeom prst="rect">
            <a:avLst/>
          </a:prstGeom>
          <a:noFill/>
          <a:ln/>
        </p:spPr>
        <p:txBody>
          <a:bodyPr wrap="none" rtlCol="0" anchor="t"/>
          <a:lstStyle/>
          <a:p>
            <a:pPr marL="0" indent="0" algn="r">
              <a:lnSpc>
                <a:spcPts val="2701"/>
              </a:lnSpc>
              <a:buNone/>
            </a:pPr>
            <a:endParaRPr lang="en-US" sz="2161" dirty="0"/>
          </a:p>
        </p:txBody>
      </p:sp>
      <p:sp>
        <p:nvSpPr>
          <p:cNvPr id="20" name="Text 18"/>
          <p:cNvSpPr/>
          <p:nvPr/>
        </p:nvSpPr>
        <p:spPr>
          <a:xfrm>
            <a:off x="2100739" y="5651659"/>
            <a:ext cx="4006929" cy="1756172"/>
          </a:xfrm>
          <a:prstGeom prst="rect">
            <a:avLst/>
          </a:prstGeom>
          <a:noFill/>
          <a:ln/>
        </p:spPr>
        <p:txBody>
          <a:bodyPr wrap="square" rtlCol="0" anchor="t"/>
          <a:lstStyle/>
          <a:p>
            <a:pPr marL="0" indent="0" algn="r">
              <a:lnSpc>
                <a:spcPts val="2766"/>
              </a:lnSpc>
              <a:buNone/>
            </a:pPr>
            <a:endParaRPr lang="en-US" sz="1729" dirty="0"/>
          </a:p>
        </p:txBody>
      </p:sp>
      <p:pic>
        <p:nvPicPr>
          <p:cNvPr id="22" name="image35.png">
            <a:extLst>
              <a:ext uri="{FF2B5EF4-FFF2-40B4-BE49-F238E27FC236}">
                <a16:creationId xmlns:a16="http://schemas.microsoft.com/office/drawing/2014/main" id="{F59B88A0-7AEF-256C-E0A6-4F790E75071B}"/>
              </a:ext>
            </a:extLst>
          </p:cNvPr>
          <p:cNvPicPr/>
          <p:nvPr/>
        </p:nvPicPr>
        <p:blipFill>
          <a:blip r:embed="rId3"/>
          <a:srcRect/>
          <a:stretch>
            <a:fillRect/>
          </a:stretch>
        </p:blipFill>
        <p:spPr>
          <a:xfrm>
            <a:off x="975360" y="1722299"/>
            <a:ext cx="12039600" cy="5903535"/>
          </a:xfrm>
          <a:prstGeom prst="rect">
            <a:avLst/>
          </a:prstGeo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1D1D1B">
              <a:alpha val="80000"/>
            </a:srgbClr>
          </a:solidFill>
          <a:ln/>
        </p:spPr>
      </p:sp>
      <p:sp>
        <p:nvSpPr>
          <p:cNvPr id="6" name="Text 3"/>
          <p:cNvSpPr/>
          <p:nvPr/>
        </p:nvSpPr>
        <p:spPr>
          <a:xfrm>
            <a:off x="2037993" y="3767614"/>
            <a:ext cx="5554980" cy="694373"/>
          </a:xfrm>
          <a:prstGeom prst="rect">
            <a:avLst/>
          </a:prstGeom>
          <a:noFill/>
          <a:ln/>
        </p:spPr>
        <p:txBody>
          <a:bodyPr wrap="none" rtlCol="0" anchor="t"/>
          <a:lstStyle/>
          <a:p>
            <a:pPr marL="0" indent="0">
              <a:lnSpc>
                <a:spcPts val="5468"/>
              </a:lnSpc>
              <a:buNone/>
            </a:pPr>
            <a:endParaRPr lang="en-US" sz="4374" dirty="0"/>
          </a:p>
        </p:txBody>
      </p:sp>
      <p:sp>
        <p:nvSpPr>
          <p:cNvPr id="9" name="TextBox 8">
            <a:extLst>
              <a:ext uri="{FF2B5EF4-FFF2-40B4-BE49-F238E27FC236}">
                <a16:creationId xmlns:a16="http://schemas.microsoft.com/office/drawing/2014/main" id="{7DF444E8-BA1C-1EA6-434B-CC2F8378AF6D}"/>
              </a:ext>
            </a:extLst>
          </p:cNvPr>
          <p:cNvSpPr txBox="1"/>
          <p:nvPr/>
        </p:nvSpPr>
        <p:spPr>
          <a:xfrm>
            <a:off x="772160" y="1087120"/>
            <a:ext cx="13086080" cy="1547924"/>
          </a:xfrm>
          <a:prstGeom prst="rect">
            <a:avLst/>
          </a:prstGeom>
          <a:noFill/>
        </p:spPr>
        <p:txBody>
          <a:bodyPr wrap="square" rtlCol="0">
            <a:spAutoFit/>
          </a:bodyPr>
          <a:lstStyle/>
          <a:p>
            <a:pPr marL="0" indent="0">
              <a:lnSpc>
                <a:spcPts val="5402"/>
              </a:lnSpc>
              <a:buNone/>
            </a:pPr>
            <a:r>
              <a:rPr lang="en-US" sz="7200" b="1" dirty="0">
                <a:solidFill>
                  <a:srgbClr val="EDEDE8"/>
                </a:solidFill>
                <a:latin typeface="Tomorrow" pitchFamily="34" charset="0"/>
                <a:ea typeface="Tomorrow" pitchFamily="34" charset="-122"/>
                <a:cs typeface="Tomorrow" pitchFamily="34" charset="-120"/>
              </a:rPr>
              <a:t>Implementing Indoor Localization System</a:t>
            </a:r>
            <a:endParaRPr lang="en-US" sz="7200" dirty="0"/>
          </a:p>
        </p:txBody>
      </p:sp>
      <p:sp>
        <p:nvSpPr>
          <p:cNvPr id="10" name="TextBox 9">
            <a:extLst>
              <a:ext uri="{FF2B5EF4-FFF2-40B4-BE49-F238E27FC236}">
                <a16:creationId xmlns:a16="http://schemas.microsoft.com/office/drawing/2014/main" id="{29C2078B-0FE2-878E-F720-723C9C80D953}"/>
              </a:ext>
            </a:extLst>
          </p:cNvPr>
          <p:cNvSpPr txBox="1"/>
          <p:nvPr/>
        </p:nvSpPr>
        <p:spPr>
          <a:xfrm>
            <a:off x="253999" y="3291840"/>
            <a:ext cx="14132561" cy="3693319"/>
          </a:xfrm>
          <a:prstGeom prst="rect">
            <a:avLst/>
          </a:prstGeom>
          <a:noFill/>
        </p:spPr>
        <p:txBody>
          <a:bodyPr wrap="square" rtlCol="0">
            <a:spAutoFit/>
          </a:bodyPr>
          <a:lstStyle/>
          <a:p>
            <a:pPr lvl="0"/>
            <a:endParaRPr lang="en-US" dirty="0">
              <a:solidFill>
                <a:schemeClr val="bg1">
                  <a:lumMod val="85000"/>
                </a:schemeClr>
              </a:solidFill>
              <a:latin typeface="Tomorrow"/>
              <a:ea typeface="Times New Roman" panose="02020603050405020304" pitchFamily="18" charset="0"/>
            </a:endParaRPr>
          </a:p>
          <a:p>
            <a:pPr marL="342900" lvl="0" indent="-342900">
              <a:buFont typeface="+mj-lt"/>
              <a:buAutoNum type="arabicPeriod"/>
            </a:pPr>
            <a:r>
              <a:rPr lang="en-US" sz="1800" u="none" strike="noStrike" dirty="0">
                <a:solidFill>
                  <a:schemeClr val="bg1">
                    <a:lumMod val="85000"/>
                  </a:schemeClr>
                </a:solidFill>
                <a:effectLst/>
                <a:latin typeface="Tomorrow"/>
                <a:ea typeface="Times New Roman" panose="02020603050405020304" pitchFamily="18" charset="0"/>
              </a:rPr>
              <a:t>Data collection: The </a:t>
            </a:r>
            <a:r>
              <a:rPr lang="en-US" sz="1800" u="none" strike="noStrike" dirty="0" err="1">
                <a:solidFill>
                  <a:schemeClr val="bg1">
                    <a:lumMod val="85000"/>
                  </a:schemeClr>
                </a:solidFill>
                <a:effectLst/>
                <a:latin typeface="Tomorrow"/>
                <a:ea typeface="Times New Roman" panose="02020603050405020304" pitchFamily="18" charset="0"/>
              </a:rPr>
              <a:t>UjiIndoorLoc</a:t>
            </a:r>
            <a:r>
              <a:rPr lang="en-US" sz="1800" u="none" strike="noStrike" dirty="0">
                <a:solidFill>
                  <a:schemeClr val="bg1">
                    <a:lumMod val="85000"/>
                  </a:schemeClr>
                </a:solidFill>
                <a:effectLst/>
                <a:latin typeface="Tomorrow"/>
                <a:ea typeface="Times New Roman" panose="02020603050405020304" pitchFamily="18" charset="0"/>
              </a:rPr>
              <a:t>: An indoor localization dataset was selected for indoor localization because it best suited the needs of our project.</a:t>
            </a:r>
            <a:endParaRPr lang="en-IN" dirty="0">
              <a:solidFill>
                <a:schemeClr val="bg1">
                  <a:lumMod val="85000"/>
                </a:schemeClr>
              </a:solidFill>
              <a:latin typeface="Tomorrow"/>
              <a:ea typeface="Times New Roman" panose="02020603050405020304" pitchFamily="18" charset="0"/>
            </a:endParaRPr>
          </a:p>
          <a:p>
            <a:pPr marL="342900" lvl="0" indent="-342900">
              <a:buFont typeface="+mj-lt"/>
              <a:buAutoNum type="arabicPeriod"/>
            </a:pPr>
            <a:r>
              <a:rPr lang="en-US" sz="1800" u="none" strike="noStrike" dirty="0">
                <a:solidFill>
                  <a:schemeClr val="bg1">
                    <a:lumMod val="85000"/>
                  </a:schemeClr>
                </a:solidFill>
                <a:effectLst/>
                <a:latin typeface="Tomorrow"/>
                <a:ea typeface="Times New Roman" panose="02020603050405020304" pitchFamily="18" charset="0"/>
              </a:rPr>
              <a:t>Feature Representation: Different features such as RSSI values from various WAPs,  User-IDs,  Phone-IDs, Latitude, Longitude, Floor-IDs, Building-IDs, Space-IDs, and Relative Positions were represented.</a:t>
            </a:r>
            <a:endParaRPr lang="en-IN" dirty="0">
              <a:solidFill>
                <a:schemeClr val="bg1">
                  <a:lumMod val="85000"/>
                </a:schemeClr>
              </a:solidFill>
              <a:latin typeface="Tomorrow"/>
              <a:ea typeface="Times New Roman" panose="02020603050405020304" pitchFamily="18" charset="0"/>
            </a:endParaRPr>
          </a:p>
          <a:p>
            <a:pPr marL="342900" lvl="0" indent="-342900">
              <a:buFont typeface="+mj-lt"/>
              <a:buAutoNum type="arabicPeriod"/>
            </a:pPr>
            <a:r>
              <a:rPr lang="en-US" sz="1800" u="none" strike="noStrike" dirty="0">
                <a:solidFill>
                  <a:schemeClr val="bg1">
                    <a:lumMod val="85000"/>
                  </a:schemeClr>
                </a:solidFill>
                <a:effectLst/>
                <a:latin typeface="Tomorrow"/>
                <a:ea typeface="Times New Roman" panose="02020603050405020304" pitchFamily="18" charset="0"/>
              </a:rPr>
              <a:t>Data Visualization: All the features are visualized using various graphs and pie charts for better analysis.</a:t>
            </a:r>
            <a:endParaRPr lang="en-IN" dirty="0">
              <a:solidFill>
                <a:schemeClr val="bg1">
                  <a:lumMod val="85000"/>
                </a:schemeClr>
              </a:solidFill>
              <a:latin typeface="Tomorrow"/>
              <a:ea typeface="Times New Roman" panose="02020603050405020304" pitchFamily="18" charset="0"/>
            </a:endParaRPr>
          </a:p>
          <a:p>
            <a:pPr marL="342900" lvl="0" indent="-342900">
              <a:buFont typeface="+mj-lt"/>
              <a:buAutoNum type="arabicPeriod"/>
            </a:pPr>
            <a:r>
              <a:rPr lang="en-US" sz="1800" u="none" strike="noStrike" dirty="0">
                <a:solidFill>
                  <a:schemeClr val="bg1">
                    <a:lumMod val="85000"/>
                  </a:schemeClr>
                </a:solidFill>
                <a:effectLst/>
                <a:latin typeface="Tomorrow"/>
                <a:ea typeface="Times New Roman" panose="02020603050405020304" pitchFamily="18" charset="0"/>
              </a:rPr>
              <a:t>Feature Selection: The important features were selected and other irrelevant features were dropped.</a:t>
            </a:r>
            <a:endParaRPr lang="en-IN" dirty="0">
              <a:solidFill>
                <a:schemeClr val="bg1">
                  <a:lumMod val="85000"/>
                </a:schemeClr>
              </a:solidFill>
              <a:latin typeface="Tomorrow"/>
              <a:ea typeface="Times New Roman" panose="02020603050405020304" pitchFamily="18" charset="0"/>
            </a:endParaRPr>
          </a:p>
          <a:p>
            <a:pPr marL="342900" lvl="0" indent="-342900">
              <a:buFont typeface="+mj-lt"/>
              <a:buAutoNum type="arabicPeriod"/>
            </a:pPr>
            <a:r>
              <a:rPr lang="en-US" sz="1800" u="none" strike="noStrike" dirty="0">
                <a:solidFill>
                  <a:schemeClr val="bg1">
                    <a:lumMod val="85000"/>
                  </a:schemeClr>
                </a:solidFill>
                <a:effectLst/>
                <a:latin typeface="Tomorrow"/>
                <a:ea typeface="Times New Roman" panose="02020603050405020304" pitchFamily="18" charset="0"/>
              </a:rPr>
              <a:t>Data Normalization: The RSSI values and the Latitude and Longitude were normalized using the MIN-MAX Algorithm.</a:t>
            </a:r>
            <a:endParaRPr lang="en-IN" dirty="0">
              <a:solidFill>
                <a:schemeClr val="bg1">
                  <a:lumMod val="85000"/>
                </a:schemeClr>
              </a:solidFill>
              <a:latin typeface="Tomorrow"/>
              <a:ea typeface="Times New Roman" panose="02020603050405020304" pitchFamily="18" charset="0"/>
            </a:endParaRPr>
          </a:p>
          <a:p>
            <a:pPr marL="342900" lvl="0" indent="-342900">
              <a:buFont typeface="+mj-lt"/>
              <a:buAutoNum type="arabicPeriod"/>
            </a:pPr>
            <a:r>
              <a:rPr lang="en-US" sz="1800" u="none" strike="noStrike" dirty="0">
                <a:solidFill>
                  <a:schemeClr val="bg1">
                    <a:lumMod val="85000"/>
                  </a:schemeClr>
                </a:solidFill>
                <a:effectLst/>
                <a:latin typeface="Tomorrow"/>
                <a:ea typeface="Times New Roman" panose="02020603050405020304" pitchFamily="18" charset="0"/>
              </a:rPr>
              <a:t>ML Models: Various Machine Learning models were used for Regression and Classification.</a:t>
            </a:r>
          </a:p>
          <a:p>
            <a:pPr marL="342900" lvl="0" indent="-342900">
              <a:buFont typeface="+mj-lt"/>
              <a:buAutoNum type="arabicPeriod"/>
            </a:pPr>
            <a:r>
              <a:rPr lang="en-US" sz="1800" u="none" strike="noStrike" dirty="0">
                <a:solidFill>
                  <a:schemeClr val="bg1">
                    <a:lumMod val="85000"/>
                  </a:schemeClr>
                </a:solidFill>
                <a:effectLst/>
                <a:latin typeface="Tomorrow"/>
                <a:ea typeface="Times New Roman" panose="02020603050405020304" pitchFamily="18" charset="0"/>
              </a:rPr>
              <a:t>Result: The Mean Squared Error of the Latitude and Longitude was calculated and Classification report was generated for building and floor classification and the confusion matrix was displayed</a:t>
            </a:r>
            <a:r>
              <a:rPr lang="en-US" sz="1800" dirty="0">
                <a:solidFill>
                  <a:schemeClr val="bg1">
                    <a:lumMod val="85000"/>
                  </a:schemeClr>
                </a:solidFill>
                <a:effectLst/>
                <a:latin typeface="Tomorrow"/>
                <a:ea typeface="Times New Roman" panose="02020603050405020304" pitchFamily="18" charset="0"/>
              </a:rPr>
              <a:t> </a:t>
            </a:r>
            <a:endParaRPr lang="en-IN" sz="1800" dirty="0">
              <a:solidFill>
                <a:schemeClr val="bg1">
                  <a:lumMod val="85000"/>
                </a:schemeClr>
              </a:solidFill>
              <a:effectLst/>
              <a:latin typeface="Tomorrow"/>
              <a:ea typeface="Times New Roman" panose="02020603050405020304" pitchFamily="18" charset="0"/>
            </a:endParaRPr>
          </a:p>
          <a:p>
            <a:pPr marL="342900" indent="-342900">
              <a:buFont typeface="+mj-lt"/>
              <a:buAutoNum type="arabicPeriod"/>
            </a:pPr>
            <a:endParaRPr lang="en-IN" dirty="0">
              <a:solidFill>
                <a:schemeClr val="bg1">
                  <a:lumMod val="85000"/>
                </a:schemeClr>
              </a:solidFill>
              <a:latin typeface="Tomorrow"/>
            </a:endParaRPr>
          </a:p>
          <a:p>
            <a:endParaRPr lang="en-IN" dirty="0">
              <a:latin typeface="Tomorrow"/>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TotalTime>
  <Words>1478</Words>
  <Application>Microsoft Office PowerPoint</Application>
  <PresentationFormat>Custom</PresentationFormat>
  <Paragraphs>311</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Times New Roman</vt:lpstr>
      <vt:lpstr>Tomorrow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Shubham Agarwal</cp:lastModifiedBy>
  <cp:revision>3</cp:revision>
  <dcterms:created xsi:type="dcterms:W3CDTF">2024-04-09T07:53:21Z</dcterms:created>
  <dcterms:modified xsi:type="dcterms:W3CDTF">2024-04-09T10:21:11Z</dcterms:modified>
</cp:coreProperties>
</file>